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78" r:id="rId3"/>
    <p:sldId id="273" r:id="rId4"/>
    <p:sldId id="274" r:id="rId5"/>
    <p:sldId id="277" r:id="rId6"/>
    <p:sldId id="281" r:id="rId7"/>
    <p:sldId id="258" r:id="rId8"/>
    <p:sldId id="259" r:id="rId9"/>
    <p:sldId id="260" r:id="rId10"/>
    <p:sldId id="261" r:id="rId11"/>
    <p:sldId id="262" r:id="rId12"/>
    <p:sldId id="263" r:id="rId13"/>
    <p:sldId id="265" r:id="rId14"/>
    <p:sldId id="266" r:id="rId15"/>
    <p:sldId id="282" r:id="rId16"/>
    <p:sldId id="267" r:id="rId17"/>
    <p:sldId id="279" r:id="rId18"/>
    <p:sldId id="280" r:id="rId19"/>
    <p:sldId id="283" r:id="rId20"/>
    <p:sldId id="284" r:id="rId21"/>
    <p:sldId id="268" r:id="rId22"/>
    <p:sldId id="269" r:id="rId23"/>
    <p:sldId id="270" r:id="rId24"/>
    <p:sldId id="27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llavi K.C" initials="PK" lastIdx="2" clrIdx="0">
    <p:extLst>
      <p:ext uri="{19B8F6BF-5375-455C-9EA6-DF929625EA0E}">
        <p15:presenceInfo xmlns:p15="http://schemas.microsoft.com/office/powerpoint/2012/main" userId="cf2a4a24fd657a7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6" d="100"/>
          <a:sy n="86" d="100"/>
        </p:scale>
        <p:origin x="55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772AC5-626D-4C49-8F29-8D998D21444D}" type="datetimeFigureOut">
              <a:rPr lang="en-IN" smtClean="0"/>
              <a:t>09-01-2023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D0EFF2-E7AD-4683-B7AA-8FFCAF50E011}" type="slidenum">
              <a:rPr lang="en-IN" smtClean="0"/>
              <a:t>‹#›</a:t>
            </a:fld>
            <a:endParaRPr lang="en-IN"/>
          </a:p>
        </p:txBody>
      </p:sp>
    </p:spTree>
    <p:extLst>
      <p:ext uri="{BB962C8B-B14F-4D97-AF65-F5344CB8AC3E}">
        <p14:creationId xmlns:p14="http://schemas.microsoft.com/office/powerpoint/2010/main" val="2921301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772AC5-626D-4C49-8F29-8D998D21444D}" type="datetimeFigureOut">
              <a:rPr lang="en-IN" smtClean="0"/>
              <a:t>09-01-2023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D0EFF2-E7AD-4683-B7AA-8FFCAF50E011}" type="slidenum">
              <a:rPr lang="en-IN" smtClean="0"/>
              <a:t>‹#›</a:t>
            </a:fld>
            <a:endParaRPr lang="en-IN"/>
          </a:p>
        </p:txBody>
      </p:sp>
    </p:spTree>
    <p:extLst>
      <p:ext uri="{BB962C8B-B14F-4D97-AF65-F5344CB8AC3E}">
        <p14:creationId xmlns:p14="http://schemas.microsoft.com/office/powerpoint/2010/main" val="4139392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772AC5-626D-4C49-8F29-8D998D21444D}" type="datetimeFigureOut">
              <a:rPr lang="en-IN" smtClean="0"/>
              <a:t>09-01-2023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D0EFF2-E7AD-4683-B7AA-8FFCAF50E011}" type="slidenum">
              <a:rPr lang="en-IN" smtClean="0"/>
              <a:t>‹#›</a:t>
            </a:fld>
            <a:endParaRPr lang="en-IN"/>
          </a:p>
        </p:txBody>
      </p:sp>
    </p:spTree>
    <p:extLst>
      <p:ext uri="{BB962C8B-B14F-4D97-AF65-F5344CB8AC3E}">
        <p14:creationId xmlns:p14="http://schemas.microsoft.com/office/powerpoint/2010/main" val="1771043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9772AC5-626D-4C49-8F29-8D998D21444D}" type="datetimeFigureOut">
              <a:rPr lang="en-IN" smtClean="0"/>
              <a:t>09-01-2023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D0EFF2-E7AD-4683-B7AA-8FFCAF50E011}" type="slidenum">
              <a:rPr lang="en-IN" smtClean="0"/>
              <a:t>‹#›</a:t>
            </a:fld>
            <a:endParaRPr lang="en-IN"/>
          </a:p>
        </p:txBody>
      </p:sp>
    </p:spTree>
    <p:extLst>
      <p:ext uri="{BB962C8B-B14F-4D97-AF65-F5344CB8AC3E}">
        <p14:creationId xmlns:p14="http://schemas.microsoft.com/office/powerpoint/2010/main" val="3169027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9772AC5-626D-4C49-8F29-8D998D21444D}" type="datetimeFigureOut">
              <a:rPr lang="en-IN" smtClean="0"/>
              <a:t>09-01-2023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D0EFF2-E7AD-4683-B7AA-8FFCAF50E011}" type="slidenum">
              <a:rPr lang="en-IN" smtClean="0"/>
              <a:t>‹#›</a:t>
            </a:fld>
            <a:endParaRPr lang="en-IN"/>
          </a:p>
        </p:txBody>
      </p:sp>
    </p:spTree>
    <p:extLst>
      <p:ext uri="{BB962C8B-B14F-4D97-AF65-F5344CB8AC3E}">
        <p14:creationId xmlns:p14="http://schemas.microsoft.com/office/powerpoint/2010/main" val="3087925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772AC5-626D-4C49-8F29-8D998D21444D}" type="datetimeFigureOut">
              <a:rPr lang="en-IN" smtClean="0"/>
              <a:t>09-01-2023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D0EFF2-E7AD-4683-B7AA-8FFCAF50E011}" type="slidenum">
              <a:rPr lang="en-IN" smtClean="0"/>
              <a:t>‹#›</a:t>
            </a:fld>
            <a:endParaRPr lang="en-IN"/>
          </a:p>
        </p:txBody>
      </p:sp>
    </p:spTree>
    <p:extLst>
      <p:ext uri="{BB962C8B-B14F-4D97-AF65-F5344CB8AC3E}">
        <p14:creationId xmlns:p14="http://schemas.microsoft.com/office/powerpoint/2010/main" val="14269723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772AC5-626D-4C49-8F29-8D998D21444D}" type="datetimeFigureOut">
              <a:rPr lang="en-IN" smtClean="0"/>
              <a:t>09-01-2023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D0EFF2-E7AD-4683-B7AA-8FFCAF50E011}" type="slidenum">
              <a:rPr lang="en-IN" smtClean="0"/>
              <a:t>‹#›</a:t>
            </a:fld>
            <a:endParaRPr lang="en-IN"/>
          </a:p>
        </p:txBody>
      </p:sp>
    </p:spTree>
    <p:extLst>
      <p:ext uri="{BB962C8B-B14F-4D97-AF65-F5344CB8AC3E}">
        <p14:creationId xmlns:p14="http://schemas.microsoft.com/office/powerpoint/2010/main" val="1861225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772AC5-626D-4C49-8F29-8D998D21444D}" type="datetimeFigureOut">
              <a:rPr lang="en-IN" smtClean="0"/>
              <a:t>09-01-2023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D0EFF2-E7AD-4683-B7AA-8FFCAF50E011}" type="slidenum">
              <a:rPr lang="en-IN" smtClean="0"/>
              <a:t>‹#›</a:t>
            </a:fld>
            <a:endParaRPr lang="en-IN"/>
          </a:p>
        </p:txBody>
      </p:sp>
    </p:spTree>
    <p:extLst>
      <p:ext uri="{BB962C8B-B14F-4D97-AF65-F5344CB8AC3E}">
        <p14:creationId xmlns:p14="http://schemas.microsoft.com/office/powerpoint/2010/main" val="700140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772AC5-626D-4C49-8F29-8D998D21444D}" type="datetimeFigureOut">
              <a:rPr lang="en-IN" smtClean="0"/>
              <a:t>09-01-2023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D0EFF2-E7AD-4683-B7AA-8FFCAF50E011}" type="slidenum">
              <a:rPr lang="en-IN" smtClean="0"/>
              <a:t>‹#›</a:t>
            </a:fld>
            <a:endParaRPr lang="en-IN"/>
          </a:p>
        </p:txBody>
      </p:sp>
    </p:spTree>
    <p:extLst>
      <p:ext uri="{BB962C8B-B14F-4D97-AF65-F5344CB8AC3E}">
        <p14:creationId xmlns:p14="http://schemas.microsoft.com/office/powerpoint/2010/main" val="1454995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772AC5-626D-4C49-8F29-8D998D21444D}" type="datetimeFigureOut">
              <a:rPr lang="en-IN" smtClean="0"/>
              <a:t>09-01-2023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D0EFF2-E7AD-4683-B7AA-8FFCAF50E011}" type="slidenum">
              <a:rPr lang="en-IN" smtClean="0"/>
              <a:t>‹#›</a:t>
            </a:fld>
            <a:endParaRPr lang="en-IN"/>
          </a:p>
        </p:txBody>
      </p:sp>
    </p:spTree>
    <p:extLst>
      <p:ext uri="{BB962C8B-B14F-4D97-AF65-F5344CB8AC3E}">
        <p14:creationId xmlns:p14="http://schemas.microsoft.com/office/powerpoint/2010/main" val="3588441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772AC5-626D-4C49-8F29-8D998D21444D}" type="datetimeFigureOut">
              <a:rPr lang="en-IN" smtClean="0"/>
              <a:t>09-01-2023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D0EFF2-E7AD-4683-B7AA-8FFCAF50E011}" type="slidenum">
              <a:rPr lang="en-IN" smtClean="0"/>
              <a:t>‹#›</a:t>
            </a:fld>
            <a:endParaRPr lang="en-IN"/>
          </a:p>
        </p:txBody>
      </p:sp>
    </p:spTree>
    <p:extLst>
      <p:ext uri="{BB962C8B-B14F-4D97-AF65-F5344CB8AC3E}">
        <p14:creationId xmlns:p14="http://schemas.microsoft.com/office/powerpoint/2010/main" val="2400807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772AC5-626D-4C49-8F29-8D998D21444D}" type="datetimeFigureOut">
              <a:rPr lang="en-IN" smtClean="0"/>
              <a:t>09-01-2023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D0EFF2-E7AD-4683-B7AA-8FFCAF50E011}" type="slidenum">
              <a:rPr lang="en-IN" smtClean="0"/>
              <a:t>‹#›</a:t>
            </a:fld>
            <a:endParaRPr lang="en-IN"/>
          </a:p>
        </p:txBody>
      </p:sp>
    </p:spTree>
    <p:extLst>
      <p:ext uri="{BB962C8B-B14F-4D97-AF65-F5344CB8AC3E}">
        <p14:creationId xmlns:p14="http://schemas.microsoft.com/office/powerpoint/2010/main" val="3951041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772AC5-626D-4C49-8F29-8D998D21444D}" type="datetimeFigureOut">
              <a:rPr lang="en-IN" smtClean="0"/>
              <a:t>09-01-2023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7D0EFF2-E7AD-4683-B7AA-8FFCAF50E011}" type="slidenum">
              <a:rPr lang="en-IN" smtClean="0"/>
              <a:t>‹#›</a:t>
            </a:fld>
            <a:endParaRPr lang="en-IN"/>
          </a:p>
        </p:txBody>
      </p:sp>
    </p:spTree>
    <p:extLst>
      <p:ext uri="{BB962C8B-B14F-4D97-AF65-F5344CB8AC3E}">
        <p14:creationId xmlns:p14="http://schemas.microsoft.com/office/powerpoint/2010/main" val="1640765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772AC5-626D-4C49-8F29-8D998D21444D}" type="datetimeFigureOut">
              <a:rPr lang="en-IN" smtClean="0"/>
              <a:t>09-01-2023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D0EFF2-E7AD-4683-B7AA-8FFCAF50E011}" type="slidenum">
              <a:rPr lang="en-IN" smtClean="0"/>
              <a:t>‹#›</a:t>
            </a:fld>
            <a:endParaRPr lang="en-IN"/>
          </a:p>
        </p:txBody>
      </p:sp>
    </p:spTree>
    <p:extLst>
      <p:ext uri="{BB962C8B-B14F-4D97-AF65-F5344CB8AC3E}">
        <p14:creationId xmlns:p14="http://schemas.microsoft.com/office/powerpoint/2010/main" val="2264711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772AC5-626D-4C49-8F29-8D998D21444D}" type="datetimeFigureOut">
              <a:rPr lang="en-IN" smtClean="0"/>
              <a:t>09-01-2023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7D0EFF2-E7AD-4683-B7AA-8FFCAF50E011}" type="slidenum">
              <a:rPr lang="en-IN" smtClean="0"/>
              <a:t>‹#›</a:t>
            </a:fld>
            <a:endParaRPr lang="en-IN"/>
          </a:p>
        </p:txBody>
      </p:sp>
    </p:spTree>
    <p:extLst>
      <p:ext uri="{BB962C8B-B14F-4D97-AF65-F5344CB8AC3E}">
        <p14:creationId xmlns:p14="http://schemas.microsoft.com/office/powerpoint/2010/main" val="3071786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772AC5-626D-4C49-8F29-8D998D21444D}" type="datetimeFigureOut">
              <a:rPr lang="en-IN" smtClean="0"/>
              <a:t>09-01-2023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D0EFF2-E7AD-4683-B7AA-8FFCAF50E011}" type="slidenum">
              <a:rPr lang="en-IN" smtClean="0"/>
              <a:t>‹#›</a:t>
            </a:fld>
            <a:endParaRPr lang="en-IN"/>
          </a:p>
        </p:txBody>
      </p:sp>
    </p:spTree>
    <p:extLst>
      <p:ext uri="{BB962C8B-B14F-4D97-AF65-F5344CB8AC3E}">
        <p14:creationId xmlns:p14="http://schemas.microsoft.com/office/powerpoint/2010/main" val="2618438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9772AC5-626D-4C49-8F29-8D998D21444D}" type="datetimeFigureOut">
              <a:rPr lang="en-IN" smtClean="0"/>
              <a:t>09-01-2023</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17D0EFF2-E7AD-4683-B7AA-8FFCAF50E011}" type="slidenum">
              <a:rPr lang="en-IN" smtClean="0"/>
              <a:t>‹#›</a:t>
            </a:fld>
            <a:endParaRPr lang="en-IN"/>
          </a:p>
        </p:txBody>
      </p:sp>
    </p:spTree>
    <p:extLst>
      <p:ext uri="{BB962C8B-B14F-4D97-AF65-F5344CB8AC3E}">
        <p14:creationId xmlns:p14="http://schemas.microsoft.com/office/powerpoint/2010/main" val="1863564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9772AC5-626D-4C49-8F29-8D998D21444D}" type="datetimeFigureOut">
              <a:rPr lang="en-IN" smtClean="0"/>
              <a:t>09-01-2023</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7D0EFF2-E7AD-4683-B7AA-8FFCAF50E011}" type="slidenum">
              <a:rPr lang="en-IN" smtClean="0"/>
              <a:t>‹#›</a:t>
            </a:fld>
            <a:endParaRPr lang="en-IN"/>
          </a:p>
        </p:txBody>
      </p:sp>
    </p:spTree>
    <p:extLst>
      <p:ext uri="{BB962C8B-B14F-4D97-AF65-F5344CB8AC3E}">
        <p14:creationId xmlns:p14="http://schemas.microsoft.com/office/powerpoint/2010/main" val="117080142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276160-1828-F07A-9C65-77D01A5EC690}"/>
              </a:ext>
            </a:extLst>
          </p:cNvPr>
          <p:cNvSpPr txBox="1"/>
          <p:nvPr/>
        </p:nvSpPr>
        <p:spPr>
          <a:xfrm>
            <a:off x="76940" y="71021"/>
            <a:ext cx="12038119" cy="7116307"/>
          </a:xfrm>
          <a:prstGeom prst="rect">
            <a:avLst/>
          </a:prstGeom>
          <a:noFill/>
        </p:spPr>
        <p:txBody>
          <a:bodyPr wrap="square">
            <a:spAutoFit/>
          </a:bodyPr>
          <a:lstStyle/>
          <a:p>
            <a:pPr marL="191135" marR="188595" algn="ctr">
              <a:lnSpc>
                <a:spcPct val="150000"/>
              </a:lnSpc>
              <a:spcBef>
                <a:spcPts val="830"/>
              </a:spcBef>
            </a:pPr>
            <a:endParaRPr lang="en-IN" sz="2000" b="1" dirty="0">
              <a:solidFill>
                <a:schemeClr val="accent5">
                  <a:lumMod val="60000"/>
                  <a:lumOff val="40000"/>
                </a:schemeClr>
              </a:solidFill>
              <a:latin typeface="Times New Roman" panose="02020603050405020304" pitchFamily="18" charset="0"/>
              <a:cs typeface="Times New Roman" panose="02020603050405020304" pitchFamily="18" charset="0"/>
            </a:endParaRPr>
          </a:p>
          <a:p>
            <a:pPr marL="191135" marR="188595" algn="ctr">
              <a:lnSpc>
                <a:spcPct val="150000"/>
              </a:lnSpc>
              <a:spcBef>
                <a:spcPts val="830"/>
              </a:spcBef>
            </a:pPr>
            <a:endParaRPr lang="en-IN" sz="2000" b="1" dirty="0">
              <a:solidFill>
                <a:schemeClr val="accent5">
                  <a:lumMod val="60000"/>
                  <a:lumOff val="40000"/>
                </a:schemeClr>
              </a:solidFill>
              <a:latin typeface="Times New Roman" panose="02020603050405020304" pitchFamily="18" charset="0"/>
              <a:cs typeface="Times New Roman" panose="02020603050405020304" pitchFamily="18" charset="0"/>
            </a:endParaRPr>
          </a:p>
          <a:p>
            <a:pPr marL="191135" marR="188595" algn="ctr">
              <a:lnSpc>
                <a:spcPct val="150000"/>
              </a:lnSpc>
              <a:spcBef>
                <a:spcPts val="830"/>
              </a:spcBef>
            </a:pPr>
            <a:endParaRPr lang="en-IN" sz="2000" b="1" dirty="0">
              <a:solidFill>
                <a:schemeClr val="accent5">
                  <a:lumMod val="60000"/>
                  <a:lumOff val="40000"/>
                </a:schemeClr>
              </a:solidFill>
              <a:latin typeface="Times New Roman" panose="02020603050405020304" pitchFamily="18" charset="0"/>
              <a:cs typeface="Times New Roman" panose="02020603050405020304" pitchFamily="18" charset="0"/>
            </a:endParaRPr>
          </a:p>
          <a:p>
            <a:pPr marL="191135" marR="188595" algn="ctr">
              <a:lnSpc>
                <a:spcPct val="150000"/>
              </a:lnSpc>
              <a:spcBef>
                <a:spcPts val="830"/>
              </a:spcBef>
            </a:pPr>
            <a:endParaRPr lang="en-IN" sz="2000" b="1" dirty="0">
              <a:solidFill>
                <a:schemeClr val="accent5">
                  <a:lumMod val="60000"/>
                  <a:lumOff val="40000"/>
                </a:schemeClr>
              </a:solidFill>
              <a:latin typeface="Times New Roman" panose="02020603050405020304" pitchFamily="18" charset="0"/>
              <a:cs typeface="Times New Roman" panose="02020603050405020304" pitchFamily="18" charset="0"/>
            </a:endParaRPr>
          </a:p>
          <a:p>
            <a:pPr marL="191135" marR="188595" algn="ctr">
              <a:lnSpc>
                <a:spcPct val="150000"/>
              </a:lnSpc>
              <a:spcBef>
                <a:spcPts val="830"/>
              </a:spcBef>
            </a:pPr>
            <a:r>
              <a:rPr lang="en-IN" sz="3600" b="1" dirty="0">
                <a:solidFill>
                  <a:schemeClr val="accent5">
                    <a:lumMod val="60000"/>
                    <a:lumOff val="40000"/>
                  </a:schemeClr>
                </a:solidFill>
                <a:latin typeface="Times New Roman" panose="02020603050405020304" pitchFamily="18" charset="0"/>
                <a:cs typeface="Times New Roman" panose="02020603050405020304" pitchFamily="18" charset="0"/>
              </a:rPr>
              <a:t>“</a:t>
            </a:r>
            <a:r>
              <a:rPr lang="en-US" sz="3600" b="1" dirty="0">
                <a:solidFill>
                  <a:schemeClr val="accent6">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BUSINESS KNOWLEDGE FORMATION </a:t>
            </a:r>
          </a:p>
          <a:p>
            <a:pPr marL="191135" marR="188595" algn="ctr">
              <a:lnSpc>
                <a:spcPct val="150000"/>
              </a:lnSpc>
              <a:spcBef>
                <a:spcPts val="830"/>
              </a:spcBef>
            </a:pPr>
            <a:r>
              <a:rPr lang="en-US" sz="3600" b="1" dirty="0">
                <a:solidFill>
                  <a:schemeClr val="accent6">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USING DATA SCIENCE TOOLS </a:t>
            </a:r>
            <a:r>
              <a:rPr lang="en-IN" sz="3600" b="1" dirty="0">
                <a:solidFill>
                  <a:schemeClr val="accent5">
                    <a:lumMod val="60000"/>
                    <a:lumOff val="40000"/>
                  </a:schemeClr>
                </a:solidFill>
                <a:latin typeface="Times New Roman" panose="02020603050405020304" pitchFamily="18" charset="0"/>
                <a:cs typeface="Times New Roman" panose="02020603050405020304" pitchFamily="18" charset="0"/>
              </a:rPr>
              <a:t>”</a:t>
            </a:r>
            <a:endParaRPr lang="en-IN" sz="3600" b="1" dirty="0">
              <a:latin typeface="Times New Roman" panose="02020603050405020304" pitchFamily="18" charset="0"/>
              <a:cs typeface="Times New Roman" panose="02020603050405020304" pitchFamily="18" charset="0"/>
            </a:endParaRPr>
          </a:p>
          <a:p>
            <a:pPr marL="191135" marR="188595" algn="ctr">
              <a:lnSpc>
                <a:spcPct val="150000"/>
              </a:lnSpc>
              <a:spcBef>
                <a:spcPts val="830"/>
              </a:spcBef>
            </a:pPr>
            <a:endParaRPr lang="en-IN" sz="1400" b="1" dirty="0">
              <a:latin typeface="Times New Roman" panose="02020603050405020304" pitchFamily="18" charset="0"/>
              <a:cs typeface="Times New Roman" panose="02020603050405020304" pitchFamily="18" charset="0"/>
            </a:endParaRPr>
          </a:p>
          <a:p>
            <a:pPr marL="191135" marR="188595" algn="ctr">
              <a:lnSpc>
                <a:spcPct val="150000"/>
              </a:lnSpc>
              <a:spcBef>
                <a:spcPts val="830"/>
              </a:spcBef>
            </a:pPr>
            <a:endParaRPr lang="en-IN" sz="1400" b="1" dirty="0">
              <a:latin typeface="Times New Roman" panose="02020603050405020304" pitchFamily="18" charset="0"/>
              <a:cs typeface="Times New Roman" panose="02020603050405020304" pitchFamily="18" charset="0"/>
            </a:endParaRPr>
          </a:p>
          <a:p>
            <a:pPr marL="191135" marR="188595" algn="ctr">
              <a:lnSpc>
                <a:spcPct val="150000"/>
              </a:lnSpc>
              <a:spcBef>
                <a:spcPts val="830"/>
              </a:spcBef>
            </a:pPr>
            <a:endParaRPr lang="en-IN" sz="1400" b="1" dirty="0">
              <a:latin typeface="Times New Roman" panose="02020603050405020304" pitchFamily="18" charset="0"/>
              <a:cs typeface="Times New Roman" panose="02020603050405020304" pitchFamily="18" charset="0"/>
            </a:endParaRPr>
          </a:p>
          <a:p>
            <a:pPr marL="191135" marR="188595" algn="ctr">
              <a:lnSpc>
                <a:spcPct val="150000"/>
              </a:lnSpc>
              <a:spcBef>
                <a:spcPts val="830"/>
              </a:spcBef>
            </a:pPr>
            <a:endParaRPr lang="en-IN" sz="1400" b="1" dirty="0">
              <a:latin typeface="Times New Roman" panose="02020603050405020304" pitchFamily="18" charset="0"/>
              <a:cs typeface="Times New Roman" panose="02020603050405020304" pitchFamily="18" charset="0"/>
            </a:endParaRPr>
          </a:p>
          <a:p>
            <a:pPr lvl="8" algn="ctr"/>
            <a:r>
              <a:rPr lang="en-IN" sz="1400" b="1" dirty="0">
                <a:solidFill>
                  <a:srgbClr val="92D050"/>
                </a:solidFill>
                <a:effectLst>
                  <a:glow rad="38100">
                    <a:schemeClr val="bg1">
                      <a:lumMod val="50000"/>
                      <a:lumOff val="50000"/>
                      <a:alpha val="2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SUBMITTED BY</a:t>
            </a:r>
          </a:p>
          <a:p>
            <a:pPr lvl="8" algn="ctr"/>
            <a:r>
              <a:rPr lang="en-IN" sz="2200" b="1" dirty="0">
                <a:solidFill>
                  <a:srgbClr val="FFC000"/>
                </a:solidFill>
                <a:effectLst>
                  <a:glow rad="38100">
                    <a:schemeClr val="bg1">
                      <a:lumMod val="50000"/>
                      <a:lumOff val="50000"/>
                      <a:alpha val="2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PALLAVI KC</a:t>
            </a:r>
            <a:endParaRPr lang="en-IN" sz="1800" b="1" dirty="0">
              <a:solidFill>
                <a:schemeClr val="accent4">
                  <a:lumMod val="75000"/>
                </a:schemeClr>
              </a:solidFill>
              <a:effectLst>
                <a:glow rad="38100">
                  <a:schemeClr val="bg1">
                    <a:lumMod val="50000"/>
                    <a:lumOff val="50000"/>
                    <a:alpha val="2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en-IN" b="1" dirty="0">
              <a:solidFill>
                <a:schemeClr val="accent4">
                  <a:lumMod val="75000"/>
                </a:schemeClr>
              </a:solidFill>
              <a:effectLst>
                <a:glow rad="38100">
                  <a:schemeClr val="bg1">
                    <a:lumMod val="50000"/>
                    <a:lumOff val="50000"/>
                    <a:alpha val="2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191135" marR="188595" algn="ctr">
              <a:lnSpc>
                <a:spcPct val="150000"/>
              </a:lnSpc>
              <a:spcBef>
                <a:spcPts val="830"/>
              </a:spcBef>
            </a:pPr>
            <a:endParaRPr lang="en-IN" sz="1800" b="1" kern="0" dirty="0">
              <a:solidFill>
                <a:srgbClr val="FF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38565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106F0C-F221-9045-B8A0-60244D7DF8EE}"/>
              </a:ext>
            </a:extLst>
          </p:cNvPr>
          <p:cNvSpPr txBox="1"/>
          <p:nvPr/>
        </p:nvSpPr>
        <p:spPr>
          <a:xfrm>
            <a:off x="790111" y="448322"/>
            <a:ext cx="9179511" cy="369332"/>
          </a:xfrm>
          <a:prstGeom prst="rect">
            <a:avLst/>
          </a:prstGeom>
          <a:noFill/>
        </p:spPr>
        <p:txBody>
          <a:bodyPr wrap="square" rtlCol="0">
            <a:spAutoFit/>
          </a:bodyPr>
          <a:lstStyle/>
          <a:p>
            <a:r>
              <a:rPr lang="en-IN" b="1" dirty="0">
                <a:solidFill>
                  <a:srgbClr val="FFC000"/>
                </a:solidFill>
                <a:latin typeface="Times New Roman" panose="02020603050405020304" pitchFamily="18" charset="0"/>
                <a:cs typeface="Times New Roman" panose="02020603050405020304" pitchFamily="18" charset="0"/>
              </a:rPr>
              <a:t>COLLECTING THE DATA FROM FILE LOCATION TO POWER BI DESKTOP</a:t>
            </a:r>
          </a:p>
        </p:txBody>
      </p:sp>
      <p:sp>
        <p:nvSpPr>
          <p:cNvPr id="4" name="TextBox 3">
            <a:extLst>
              <a:ext uri="{FF2B5EF4-FFF2-40B4-BE49-F238E27FC236}">
                <a16:creationId xmlns:a16="http://schemas.microsoft.com/office/drawing/2014/main" id="{B2BA8EB4-A221-84D2-EDF0-DC149248EFCD}"/>
              </a:ext>
            </a:extLst>
          </p:cNvPr>
          <p:cNvSpPr txBox="1"/>
          <p:nvPr/>
        </p:nvSpPr>
        <p:spPr>
          <a:xfrm>
            <a:off x="5121114" y="6257315"/>
            <a:ext cx="2139518" cy="369332"/>
          </a:xfrm>
          <a:prstGeom prst="rect">
            <a:avLst/>
          </a:prstGeom>
          <a:noFill/>
        </p:spPr>
        <p:txBody>
          <a:bodyPr wrap="square" rtlCol="0">
            <a:spAutoFit/>
          </a:bodyPr>
          <a:lstStyle/>
          <a:p>
            <a:r>
              <a:rPr lang="en-IN" b="1" dirty="0">
                <a:solidFill>
                  <a:srgbClr val="FF0000"/>
                </a:solidFill>
                <a:latin typeface="Times New Roman" panose="02020603050405020304" pitchFamily="18" charset="0"/>
                <a:cs typeface="Times New Roman" panose="02020603050405020304" pitchFamily="18" charset="0"/>
              </a:rPr>
              <a:t>Collecting The Data</a:t>
            </a:r>
          </a:p>
        </p:txBody>
      </p:sp>
      <p:pic>
        <p:nvPicPr>
          <p:cNvPr id="11" name="Picture 10">
            <a:extLst>
              <a:ext uri="{FF2B5EF4-FFF2-40B4-BE49-F238E27FC236}">
                <a16:creationId xmlns:a16="http://schemas.microsoft.com/office/drawing/2014/main" id="{147FB432-6CF0-4DF2-D53B-6808DBD68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380" y="1144618"/>
            <a:ext cx="9089239" cy="5112697"/>
          </a:xfrm>
          <a:prstGeom prst="rect">
            <a:avLst/>
          </a:prstGeom>
          <a:ln w="88900" cap="sq" cmpd="thickThin">
            <a:solidFill>
              <a:srgbClr val="000000"/>
            </a:solidFill>
            <a:prstDash val="solid"/>
            <a:miter lim="800000"/>
          </a:ln>
          <a:effectLst>
            <a:innerShdw blurRad="76200">
              <a:srgbClr val="000000"/>
            </a:innerShdw>
          </a:effectLst>
        </p:spPr>
      </p:pic>
      <p:cxnSp>
        <p:nvCxnSpPr>
          <p:cNvPr id="12" name="Straight Arrow Connector 11">
            <a:extLst>
              <a:ext uri="{FF2B5EF4-FFF2-40B4-BE49-F238E27FC236}">
                <a16:creationId xmlns:a16="http://schemas.microsoft.com/office/drawing/2014/main" id="{AFF7CB24-6C76-493D-B9DB-46784935BB46}"/>
              </a:ext>
            </a:extLst>
          </p:cNvPr>
          <p:cNvCxnSpPr>
            <a:cxnSpLocks/>
          </p:cNvCxnSpPr>
          <p:nvPr/>
        </p:nvCxnSpPr>
        <p:spPr>
          <a:xfrm>
            <a:off x="1879270" y="1735491"/>
            <a:ext cx="615382" cy="0"/>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52A2FDAD-7406-5B6D-7DE6-8513CC9EBFCC}"/>
              </a:ext>
            </a:extLst>
          </p:cNvPr>
          <p:cNvCxnSpPr/>
          <p:nvPr/>
        </p:nvCxnSpPr>
        <p:spPr>
          <a:xfrm>
            <a:off x="3107183" y="2255883"/>
            <a:ext cx="745724"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009F6AFA-7D50-569D-2353-E1CF3BCD3C6A}"/>
              </a:ext>
            </a:extLst>
          </p:cNvPr>
          <p:cNvSpPr txBox="1"/>
          <p:nvPr/>
        </p:nvSpPr>
        <p:spPr>
          <a:xfrm>
            <a:off x="2818658" y="2507202"/>
            <a:ext cx="1723843" cy="323165"/>
          </a:xfrm>
          <a:prstGeom prst="rect">
            <a:avLst/>
          </a:prstGeom>
          <a:noFill/>
        </p:spPr>
        <p:txBody>
          <a:bodyPr wrap="square" rtlCol="0">
            <a:spAutoFit/>
          </a:bodyPr>
          <a:lstStyle/>
          <a:p>
            <a:r>
              <a:rPr lang="en-IN" sz="1500" b="1" dirty="0">
                <a:solidFill>
                  <a:schemeClr val="bg2">
                    <a:lumMod val="60000"/>
                    <a:lumOff val="40000"/>
                  </a:schemeClr>
                </a:solidFill>
                <a:effectLst>
                  <a:outerShdw blurRad="38100" dist="38100" dir="2700000" algn="tl">
                    <a:srgbClr val="000000">
                      <a:alpha val="43137"/>
                    </a:srgbClr>
                  </a:outerShdw>
                </a:effectLst>
              </a:rPr>
              <a:t>Connecting...</a:t>
            </a:r>
          </a:p>
        </p:txBody>
      </p:sp>
      <p:sp>
        <p:nvSpPr>
          <p:cNvPr id="15" name="Oval 14">
            <a:extLst>
              <a:ext uri="{FF2B5EF4-FFF2-40B4-BE49-F238E27FC236}">
                <a16:creationId xmlns:a16="http://schemas.microsoft.com/office/drawing/2014/main" id="{2E9BE091-0DF1-FE6B-5CC8-F9B2DADC7BEE}"/>
              </a:ext>
            </a:extLst>
          </p:cNvPr>
          <p:cNvSpPr/>
          <p:nvPr/>
        </p:nvSpPr>
        <p:spPr>
          <a:xfrm>
            <a:off x="7397627" y="5271152"/>
            <a:ext cx="808203" cy="382856"/>
          </a:xfrm>
          <a:prstGeom prst="ellipse">
            <a:avLst/>
          </a:prstGeom>
          <a:solidFill>
            <a:srgbClr val="FF0000">
              <a:alpha val="6000"/>
            </a:srgbClr>
          </a:solidFill>
          <a:ln>
            <a:solidFill>
              <a:schemeClr val="bg1"/>
            </a:solidFill>
          </a:ln>
          <a:effectLst>
            <a:glow>
              <a:schemeClr val="accent1">
                <a:alpha val="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5991914C-3320-4EC3-E4F7-D04C16796E17}"/>
              </a:ext>
            </a:extLst>
          </p:cNvPr>
          <p:cNvSpPr/>
          <p:nvPr/>
        </p:nvSpPr>
        <p:spPr>
          <a:xfrm>
            <a:off x="2494652" y="1514273"/>
            <a:ext cx="336005" cy="456570"/>
          </a:xfrm>
          <a:prstGeom prst="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rgbClr val="FF0000"/>
              </a:solidFill>
            </a:endParaRPr>
          </a:p>
        </p:txBody>
      </p:sp>
      <p:sp>
        <p:nvSpPr>
          <p:cNvPr id="18" name="Rectangle 17">
            <a:extLst>
              <a:ext uri="{FF2B5EF4-FFF2-40B4-BE49-F238E27FC236}">
                <a16:creationId xmlns:a16="http://schemas.microsoft.com/office/drawing/2014/main" id="{394AA6C4-F1C5-F1DB-759D-5B233C249ECA}"/>
              </a:ext>
            </a:extLst>
          </p:cNvPr>
          <p:cNvSpPr/>
          <p:nvPr/>
        </p:nvSpPr>
        <p:spPr>
          <a:xfrm>
            <a:off x="1592173" y="2328736"/>
            <a:ext cx="257703" cy="251319"/>
          </a:xfrm>
          <a:prstGeom prst="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rgbClr val="FF0000"/>
              </a:solidFill>
            </a:endParaRPr>
          </a:p>
        </p:txBody>
      </p:sp>
      <p:cxnSp>
        <p:nvCxnSpPr>
          <p:cNvPr id="19" name="Straight Arrow Connector 18">
            <a:extLst>
              <a:ext uri="{FF2B5EF4-FFF2-40B4-BE49-F238E27FC236}">
                <a16:creationId xmlns:a16="http://schemas.microsoft.com/office/drawing/2014/main" id="{8B769C87-95CF-3930-BB50-D208748908C4}"/>
              </a:ext>
            </a:extLst>
          </p:cNvPr>
          <p:cNvCxnSpPr>
            <a:cxnSpLocks/>
          </p:cNvCxnSpPr>
          <p:nvPr/>
        </p:nvCxnSpPr>
        <p:spPr>
          <a:xfrm flipV="1">
            <a:off x="1879270" y="2602030"/>
            <a:ext cx="0" cy="408566"/>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23" name="TextBox 22">
            <a:extLst>
              <a:ext uri="{FF2B5EF4-FFF2-40B4-BE49-F238E27FC236}">
                <a16:creationId xmlns:a16="http://schemas.microsoft.com/office/drawing/2014/main" id="{C1AB91BE-CA4C-A2D3-C5A6-CFF43A54A3E6}"/>
              </a:ext>
            </a:extLst>
          </p:cNvPr>
          <p:cNvSpPr txBox="1"/>
          <p:nvPr/>
        </p:nvSpPr>
        <p:spPr>
          <a:xfrm>
            <a:off x="1721025" y="2952082"/>
            <a:ext cx="1304968" cy="323165"/>
          </a:xfrm>
          <a:prstGeom prst="rect">
            <a:avLst/>
          </a:prstGeom>
          <a:noFill/>
        </p:spPr>
        <p:txBody>
          <a:bodyPr wrap="square" rtlCol="0">
            <a:spAutoFit/>
          </a:bodyPr>
          <a:lstStyle/>
          <a:p>
            <a:r>
              <a:rPr lang="en-IN" sz="1500" b="1" dirty="0">
                <a:solidFill>
                  <a:schemeClr val="bg2">
                    <a:lumMod val="60000"/>
                    <a:lumOff val="40000"/>
                  </a:schemeClr>
                </a:solidFill>
                <a:effectLst>
                  <a:outerShdw blurRad="38100" dist="38100" dir="2700000" algn="tl">
                    <a:srgbClr val="000000">
                      <a:alpha val="43137"/>
                    </a:srgbClr>
                  </a:outerShdw>
                </a:effectLst>
              </a:rPr>
              <a:t>Dataset</a:t>
            </a:r>
            <a:r>
              <a:rPr lang="en-IN" sz="1500" b="1" dirty="0">
                <a:solidFill>
                  <a:schemeClr val="bg2">
                    <a:lumMod val="60000"/>
                    <a:lumOff val="40000"/>
                  </a:schemeClr>
                </a:solidFill>
              </a:rPr>
              <a:t>…</a:t>
            </a:r>
          </a:p>
        </p:txBody>
      </p:sp>
      <p:cxnSp>
        <p:nvCxnSpPr>
          <p:cNvPr id="2" name="Straight Arrow Connector 1">
            <a:extLst>
              <a:ext uri="{FF2B5EF4-FFF2-40B4-BE49-F238E27FC236}">
                <a16:creationId xmlns:a16="http://schemas.microsoft.com/office/drawing/2014/main" id="{5E6776DE-3D2F-FECB-FAAF-EB614CC64F60}"/>
              </a:ext>
            </a:extLst>
          </p:cNvPr>
          <p:cNvCxnSpPr>
            <a:cxnSpLocks/>
          </p:cNvCxnSpPr>
          <p:nvPr/>
        </p:nvCxnSpPr>
        <p:spPr>
          <a:xfrm flipV="1">
            <a:off x="7254282" y="5575594"/>
            <a:ext cx="205905" cy="184665"/>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7" name="Arrow: Right 6">
            <a:extLst>
              <a:ext uri="{FF2B5EF4-FFF2-40B4-BE49-F238E27FC236}">
                <a16:creationId xmlns:a16="http://schemas.microsoft.com/office/drawing/2014/main" id="{0A9039BD-63A8-4592-60B5-2A9F7D93927E}"/>
              </a:ext>
            </a:extLst>
          </p:cNvPr>
          <p:cNvSpPr/>
          <p:nvPr/>
        </p:nvSpPr>
        <p:spPr>
          <a:xfrm>
            <a:off x="172597" y="499296"/>
            <a:ext cx="503678" cy="318358"/>
          </a:xfrm>
          <a:prstGeom prst="rightArrow">
            <a:avLst/>
          </a:prstGeom>
          <a:solidFill>
            <a:srgbClr val="FF0000"/>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44556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AB646-6BC8-09FA-D755-972463F8FF06}"/>
              </a:ext>
            </a:extLst>
          </p:cNvPr>
          <p:cNvSpPr>
            <a:spLocks noGrp="1"/>
          </p:cNvSpPr>
          <p:nvPr>
            <p:ph type="title"/>
          </p:nvPr>
        </p:nvSpPr>
        <p:spPr>
          <a:xfrm>
            <a:off x="1141413" y="609600"/>
            <a:ext cx="9905998" cy="1778493"/>
          </a:xfrm>
        </p:spPr>
        <p:txBody>
          <a:bodyPr/>
          <a:lstStyle/>
          <a:p>
            <a:r>
              <a:rPr lang="en-IN" b="1" dirty="0">
                <a:solidFill>
                  <a:schemeClr val="accent6">
                    <a:lumMod val="75000"/>
                  </a:schemeClr>
                </a:solidFill>
                <a:effectLst>
                  <a:glow rad="38100">
                    <a:schemeClr val="bg1">
                      <a:lumMod val="65000"/>
                      <a:lumOff val="3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3: </a:t>
            </a:r>
            <a:r>
              <a:rPr lang="en-US" b="1" dirty="0">
                <a:solidFill>
                  <a:schemeClr val="accent6">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CLEAN THE DATA</a:t>
            </a:r>
            <a:endParaRPr lang="en-IN" b="1" dirty="0">
              <a:solidFill>
                <a:schemeClr val="accent6">
                  <a:lumMod val="60000"/>
                  <a:lumOff val="40000"/>
                </a:schemeClr>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CE52BBF9-9B6E-9F9B-0E89-890CB493BFC9}"/>
              </a:ext>
            </a:extLst>
          </p:cNvPr>
          <p:cNvSpPr txBox="1"/>
          <p:nvPr/>
        </p:nvSpPr>
        <p:spPr>
          <a:xfrm>
            <a:off x="1677880" y="2396970"/>
            <a:ext cx="7463900" cy="2727926"/>
          </a:xfrm>
          <a:prstGeom prst="rect">
            <a:avLst/>
          </a:prstGeom>
          <a:noFill/>
        </p:spPr>
        <p:txBody>
          <a:bodyPr wrap="square">
            <a:spAutoFit/>
          </a:bodyPr>
          <a:lstStyle/>
          <a:p>
            <a:pPr marL="285750" lvl="0" indent="-285750">
              <a:lnSpc>
                <a:spcPct val="150000"/>
              </a:lnSpc>
              <a:spcAft>
                <a:spcPts val="300"/>
              </a:spcAft>
              <a:buFont typeface="Arial" panose="020B0604020202020204" pitchFamily="34" charset="0"/>
              <a:buChar char="•"/>
              <a:tabLst>
                <a:tab pos="457200" algn="l"/>
              </a:tabLst>
            </a:pPr>
            <a:r>
              <a:rPr lang="en-IN" sz="1800" dirty="0">
                <a:solidFill>
                  <a:schemeClr val="bg2">
                    <a:lumMod val="40000"/>
                    <a:lumOff val="60000"/>
                  </a:schemeClr>
                </a:solidFill>
                <a:effectLst/>
                <a:latin typeface="Times New Roman" panose="02020603050405020304" pitchFamily="18" charset="0"/>
                <a:ea typeface="Times New Roman" panose="02020603050405020304" pitchFamily="18" charset="0"/>
              </a:rPr>
              <a:t>Data Transformation Through Power Query.</a:t>
            </a:r>
          </a:p>
          <a:p>
            <a:pPr marL="285750" lvl="0" indent="-285750">
              <a:lnSpc>
                <a:spcPct val="150000"/>
              </a:lnSpc>
              <a:spcAft>
                <a:spcPts val="300"/>
              </a:spcAft>
              <a:buFont typeface="Arial" panose="020B0604020202020204" pitchFamily="34" charset="0"/>
              <a:buChar char="•"/>
              <a:tabLst>
                <a:tab pos="457200" algn="l"/>
              </a:tabLst>
            </a:pPr>
            <a:r>
              <a:rPr lang="en-IN" sz="1800" dirty="0">
                <a:solidFill>
                  <a:schemeClr val="bg2">
                    <a:lumMod val="40000"/>
                    <a:lumOff val="60000"/>
                  </a:schemeClr>
                </a:solidFill>
                <a:effectLst/>
                <a:latin typeface="Times New Roman" panose="02020603050405020304" pitchFamily="18" charset="0"/>
                <a:ea typeface="Times New Roman" panose="02020603050405020304" pitchFamily="18" charset="0"/>
              </a:rPr>
              <a:t>Data Structuring for Column Headers &amp; Names.</a:t>
            </a:r>
          </a:p>
          <a:p>
            <a:pPr marL="285750" lvl="0" indent="-285750">
              <a:lnSpc>
                <a:spcPct val="150000"/>
              </a:lnSpc>
              <a:spcAft>
                <a:spcPts val="300"/>
              </a:spcAft>
              <a:buFont typeface="Arial" panose="020B0604020202020204" pitchFamily="34" charset="0"/>
              <a:buChar char="•"/>
              <a:tabLst>
                <a:tab pos="457200" algn="l"/>
              </a:tabLst>
            </a:pPr>
            <a:r>
              <a:rPr lang="en-IN" sz="1800" dirty="0">
                <a:solidFill>
                  <a:schemeClr val="bg2">
                    <a:lumMod val="40000"/>
                    <a:lumOff val="60000"/>
                  </a:schemeClr>
                </a:solidFill>
                <a:effectLst/>
                <a:latin typeface="Times New Roman" panose="02020603050405020304" pitchFamily="18" charset="0"/>
                <a:ea typeface="Times New Roman" panose="02020603050405020304" pitchFamily="18" charset="0"/>
              </a:rPr>
              <a:t>Removing Irrelevant &amp; Duplicate Rows.</a:t>
            </a:r>
          </a:p>
          <a:p>
            <a:pPr marL="285750" lvl="0" indent="-285750">
              <a:lnSpc>
                <a:spcPct val="150000"/>
              </a:lnSpc>
              <a:spcAft>
                <a:spcPts val="300"/>
              </a:spcAft>
              <a:buFont typeface="Arial" panose="020B0604020202020204" pitchFamily="34" charset="0"/>
              <a:buChar char="•"/>
              <a:tabLst>
                <a:tab pos="457200" algn="l"/>
              </a:tabLst>
            </a:pPr>
            <a:r>
              <a:rPr lang="en-IN" sz="1800" dirty="0">
                <a:solidFill>
                  <a:schemeClr val="bg2">
                    <a:lumMod val="40000"/>
                    <a:lumOff val="60000"/>
                  </a:schemeClr>
                </a:solidFill>
                <a:effectLst/>
                <a:latin typeface="Times New Roman" panose="02020603050405020304" pitchFamily="18" charset="0"/>
                <a:ea typeface="Times New Roman" panose="02020603050405020304" pitchFamily="18" charset="0"/>
              </a:rPr>
              <a:t>Renaming the Columns.</a:t>
            </a:r>
          </a:p>
          <a:p>
            <a:pPr marL="285750" lvl="0" indent="-285750">
              <a:lnSpc>
                <a:spcPct val="150000"/>
              </a:lnSpc>
              <a:spcAft>
                <a:spcPts val="300"/>
              </a:spcAft>
              <a:buFont typeface="Arial" panose="020B0604020202020204" pitchFamily="34" charset="0"/>
              <a:buChar char="•"/>
              <a:tabLst>
                <a:tab pos="457200" algn="l"/>
              </a:tabLst>
            </a:pPr>
            <a:r>
              <a:rPr lang="en-IN" sz="1800" dirty="0">
                <a:solidFill>
                  <a:schemeClr val="bg2">
                    <a:lumMod val="40000"/>
                    <a:lumOff val="60000"/>
                  </a:schemeClr>
                </a:solidFill>
                <a:effectLst/>
                <a:latin typeface="Times New Roman" panose="02020603050405020304" pitchFamily="18" charset="0"/>
                <a:ea typeface="Times New Roman" panose="02020603050405020304" pitchFamily="18" charset="0"/>
              </a:rPr>
              <a:t>Unpivoting the Columns.</a:t>
            </a:r>
          </a:p>
          <a:p>
            <a:pPr marL="285750" lvl="0" indent="-285750">
              <a:lnSpc>
                <a:spcPct val="150000"/>
              </a:lnSpc>
              <a:spcAft>
                <a:spcPts val="300"/>
              </a:spcAft>
              <a:buFont typeface="Arial" panose="020B0604020202020204" pitchFamily="34" charset="0"/>
              <a:buChar char="•"/>
              <a:tabLst>
                <a:tab pos="457200" algn="l"/>
              </a:tabLst>
            </a:pPr>
            <a:r>
              <a:rPr lang="en-IN" sz="1800" dirty="0">
                <a:solidFill>
                  <a:schemeClr val="bg2">
                    <a:lumMod val="40000"/>
                    <a:lumOff val="60000"/>
                  </a:schemeClr>
                </a:solidFill>
                <a:effectLst/>
                <a:latin typeface="Times New Roman" panose="02020603050405020304" pitchFamily="18" charset="0"/>
                <a:ea typeface="Times New Roman" panose="02020603050405020304" pitchFamily="18" charset="0"/>
              </a:rPr>
              <a:t>Use Power Query to clean and transform data for a data model.</a:t>
            </a:r>
          </a:p>
        </p:txBody>
      </p:sp>
      <p:sp>
        <p:nvSpPr>
          <p:cNvPr id="3" name="Arrow: Right 2">
            <a:extLst>
              <a:ext uri="{FF2B5EF4-FFF2-40B4-BE49-F238E27FC236}">
                <a16:creationId xmlns:a16="http://schemas.microsoft.com/office/drawing/2014/main" id="{5A787C17-0886-FD90-DEAC-61A5582007C9}"/>
              </a:ext>
            </a:extLst>
          </p:cNvPr>
          <p:cNvSpPr/>
          <p:nvPr/>
        </p:nvSpPr>
        <p:spPr>
          <a:xfrm>
            <a:off x="486922" y="1339667"/>
            <a:ext cx="503678" cy="318358"/>
          </a:xfrm>
          <a:prstGeom prst="rightArrow">
            <a:avLst/>
          </a:prstGeom>
          <a:solidFill>
            <a:srgbClr val="FF0000"/>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88896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3B37BB-CEB9-82A3-0550-91255037E70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91152" y="1317523"/>
            <a:ext cx="7005882" cy="5179909"/>
          </a:xfrm>
          <a:prstGeom prst="rect">
            <a:avLst/>
          </a:prstGeom>
          <a:ln w="88900" cap="sq" cmpd="thickThin">
            <a:solidFill>
              <a:srgbClr val="000000"/>
            </a:solidFill>
            <a:prstDash val="solid"/>
            <a:miter lim="800000"/>
          </a:ln>
          <a:effectLst>
            <a:innerShdw blurRad="76200">
              <a:srgbClr val="000000"/>
            </a:innerShdw>
          </a:effectLst>
        </p:spPr>
      </p:pic>
      <p:sp>
        <p:nvSpPr>
          <p:cNvPr id="4" name="TextBox 3">
            <a:extLst>
              <a:ext uri="{FF2B5EF4-FFF2-40B4-BE49-F238E27FC236}">
                <a16:creationId xmlns:a16="http://schemas.microsoft.com/office/drawing/2014/main" id="{390739F4-2E9F-92B7-1502-2B3EC9DA49C3}"/>
              </a:ext>
            </a:extLst>
          </p:cNvPr>
          <p:cNvSpPr txBox="1"/>
          <p:nvPr/>
        </p:nvSpPr>
        <p:spPr>
          <a:xfrm>
            <a:off x="294965" y="166304"/>
            <a:ext cx="11464415" cy="692497"/>
          </a:xfrm>
          <a:prstGeom prst="rect">
            <a:avLst/>
          </a:prstGeom>
          <a:noFill/>
        </p:spPr>
        <p:txBody>
          <a:bodyPr wrap="square" rtlCol="0">
            <a:spAutoFit/>
          </a:bodyPr>
          <a:lstStyle/>
          <a:p>
            <a:r>
              <a:rPr lang="en-IN" sz="2000" b="1" dirty="0">
                <a:solidFill>
                  <a:srgbClr val="FFFF00"/>
                </a:solidFill>
                <a:effectLst>
                  <a:outerShdw blurRad="38100" dist="38100" dir="2700000" algn="tl">
                    <a:srgbClr val="000000">
                      <a:alpha val="43137"/>
                    </a:srgbClr>
                  </a:outerShdw>
                </a:effectLst>
                <a:highlight>
                  <a:srgbClr val="808080"/>
                </a:highlight>
                <a:latin typeface="Times New Roman" panose="02020603050405020304" pitchFamily="18" charset="0"/>
                <a:ea typeface="Times New Roman" panose="02020603050405020304" pitchFamily="18" charset="0"/>
              </a:rPr>
              <a:t>Data Transformation Through Power Query.</a:t>
            </a:r>
          </a:p>
          <a:p>
            <a:r>
              <a:rPr lang="en-IN" sz="1900" dirty="0">
                <a:solidFill>
                  <a:srgbClr val="FFC000"/>
                </a:solidFill>
                <a:latin typeface="Times New Roman" panose="02020603050405020304" pitchFamily="18" charset="0"/>
                <a:cs typeface="Times New Roman" panose="02020603050405020304" pitchFamily="18" charset="0"/>
              </a:rPr>
              <a:t>Removing all null values and cleaning the data set in a ‘Unstructured Data to Structure Data’ ( meaningful data set ).</a:t>
            </a:r>
          </a:p>
        </p:txBody>
      </p:sp>
      <p:pic>
        <p:nvPicPr>
          <p:cNvPr id="5" name="Picture 4">
            <a:extLst>
              <a:ext uri="{FF2B5EF4-FFF2-40B4-BE49-F238E27FC236}">
                <a16:creationId xmlns:a16="http://schemas.microsoft.com/office/drawing/2014/main" id="{B388B17D-68D6-FE93-583A-00B01BA4E01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3863" t="13980" r="22478" b="12261"/>
          <a:stretch/>
        </p:blipFill>
        <p:spPr bwMode="auto">
          <a:xfrm>
            <a:off x="294965" y="1073244"/>
            <a:ext cx="4296699" cy="4541999"/>
          </a:xfrm>
          <a:prstGeom prst="rect">
            <a:avLst/>
          </a:prstGeom>
          <a:solidFill>
            <a:srgbClr val="FF0000"/>
          </a:solidFill>
          <a:ln>
            <a:noFill/>
          </a:ln>
          <a:effectLst>
            <a:outerShdw blurRad="50800" dist="50800" dir="5400000" algn="ctr" rotWithShape="0">
              <a:srgbClr val="000000"/>
            </a:outerShdw>
          </a:effectLst>
        </p:spPr>
      </p:pic>
      <p:sp>
        <p:nvSpPr>
          <p:cNvPr id="6" name="Rectangle 5">
            <a:extLst>
              <a:ext uri="{FF2B5EF4-FFF2-40B4-BE49-F238E27FC236}">
                <a16:creationId xmlns:a16="http://schemas.microsoft.com/office/drawing/2014/main" id="{2B7E91B8-32DF-89DE-3E43-9BEEB064BC33}"/>
              </a:ext>
            </a:extLst>
          </p:cNvPr>
          <p:cNvSpPr/>
          <p:nvPr/>
        </p:nvSpPr>
        <p:spPr>
          <a:xfrm>
            <a:off x="357110" y="1541912"/>
            <a:ext cx="3833150" cy="461757"/>
          </a:xfrm>
          <a:prstGeom prst="rect">
            <a:avLst/>
          </a:prstGeom>
          <a:solidFill>
            <a:srgbClr val="FF00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6D9B10B2-B7AC-6CC7-574F-FAA8CC111323}"/>
              </a:ext>
            </a:extLst>
          </p:cNvPr>
          <p:cNvSpPr txBox="1"/>
          <p:nvPr/>
        </p:nvSpPr>
        <p:spPr>
          <a:xfrm>
            <a:off x="294965" y="2472336"/>
            <a:ext cx="1077540" cy="1444113"/>
          </a:xfrm>
          <a:prstGeom prst="rect">
            <a:avLst/>
          </a:prstGeom>
          <a:noFill/>
        </p:spPr>
        <p:txBody>
          <a:bodyPr wrap="square">
            <a:spAutoFit/>
          </a:bodyPr>
          <a:lstStyle/>
          <a:p>
            <a:pPr lvl="0">
              <a:lnSpc>
                <a:spcPct val="150000"/>
              </a:lnSpc>
              <a:spcAft>
                <a:spcPts val="300"/>
              </a:spcAft>
              <a:tabLst>
                <a:tab pos="457200" algn="l"/>
              </a:tabLst>
            </a:pPr>
            <a:r>
              <a:rPr lang="en-IN" sz="1200" dirty="0">
                <a:solidFill>
                  <a:srgbClr val="002060"/>
                </a:solidFill>
                <a:effectLst/>
                <a:latin typeface="Times New Roman" panose="02020603050405020304" pitchFamily="18" charset="0"/>
                <a:ea typeface="Times New Roman" panose="02020603050405020304" pitchFamily="18" charset="0"/>
              </a:rPr>
              <a:t>Data Structuring for Column Headers &amp; Names.</a:t>
            </a:r>
          </a:p>
        </p:txBody>
      </p:sp>
      <p:cxnSp>
        <p:nvCxnSpPr>
          <p:cNvPr id="10" name="Straight Arrow Connector 9">
            <a:extLst>
              <a:ext uri="{FF2B5EF4-FFF2-40B4-BE49-F238E27FC236}">
                <a16:creationId xmlns:a16="http://schemas.microsoft.com/office/drawing/2014/main" id="{B9DCC672-6F75-B984-CB0D-479807E1660A}"/>
              </a:ext>
            </a:extLst>
          </p:cNvPr>
          <p:cNvCxnSpPr/>
          <p:nvPr/>
        </p:nvCxnSpPr>
        <p:spPr>
          <a:xfrm flipV="1">
            <a:off x="422786" y="2172135"/>
            <a:ext cx="521111" cy="3002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3B13EDCD-BF91-E3C5-1F09-E69547441B07}"/>
              </a:ext>
            </a:extLst>
          </p:cNvPr>
          <p:cNvSpPr txBox="1"/>
          <p:nvPr/>
        </p:nvSpPr>
        <p:spPr>
          <a:xfrm>
            <a:off x="422786" y="5925603"/>
            <a:ext cx="4198376" cy="400110"/>
          </a:xfrm>
          <a:prstGeom prst="rect">
            <a:avLst/>
          </a:prstGeom>
          <a:noFill/>
        </p:spPr>
        <p:txBody>
          <a:bodyPr wrap="square">
            <a:spAutoFit/>
          </a:bodyPr>
          <a:lstStyle/>
          <a:p>
            <a:r>
              <a:rPr lang="en-IN" sz="2000" i="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Unstructured Data to Structure Data… </a:t>
            </a:r>
            <a:endParaRPr lang="en-IN" sz="2000" i="1" dirty="0">
              <a:solidFill>
                <a:srgbClr val="FFFF00"/>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431516B5-3EF8-C805-46B4-4351D6008DCF}"/>
              </a:ext>
            </a:extLst>
          </p:cNvPr>
          <p:cNvSpPr txBox="1"/>
          <p:nvPr/>
        </p:nvSpPr>
        <p:spPr>
          <a:xfrm>
            <a:off x="7133105" y="5615243"/>
            <a:ext cx="2521975" cy="369332"/>
          </a:xfrm>
          <a:prstGeom prst="rect">
            <a:avLst/>
          </a:prstGeom>
          <a:noFill/>
        </p:spPr>
        <p:txBody>
          <a:bodyPr wrap="square" rtlCol="0">
            <a:spAutoFit/>
          </a:bodyPr>
          <a:lstStyle/>
          <a:p>
            <a:r>
              <a:rPr lang="en-IN" b="1" dirty="0">
                <a:solidFill>
                  <a:srgbClr val="0070C0"/>
                </a:solidFill>
                <a:effectLst>
                  <a:outerShdw blurRad="38100" dist="38100" dir="2700000" algn="tl">
                    <a:srgbClr val="000000">
                      <a:alpha val="43137"/>
                    </a:srgbClr>
                  </a:outerShdw>
                </a:effectLst>
              </a:rPr>
              <a:t>Power Query Editor…</a:t>
            </a:r>
          </a:p>
        </p:txBody>
      </p:sp>
      <p:sp>
        <p:nvSpPr>
          <p:cNvPr id="7" name="Rectangle 6">
            <a:extLst>
              <a:ext uri="{FF2B5EF4-FFF2-40B4-BE49-F238E27FC236}">
                <a16:creationId xmlns:a16="http://schemas.microsoft.com/office/drawing/2014/main" id="{C87ECDF6-FAA8-2CD9-DB18-E7EF9D9F0059}"/>
              </a:ext>
            </a:extLst>
          </p:cNvPr>
          <p:cNvSpPr/>
          <p:nvPr/>
        </p:nvSpPr>
        <p:spPr>
          <a:xfrm>
            <a:off x="5004617" y="1317523"/>
            <a:ext cx="953731" cy="137651"/>
          </a:xfrm>
          <a:prstGeom prst="rect">
            <a:avLst/>
          </a:prstGeom>
          <a:solidFill>
            <a:srgbClr val="FF00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31844CA1-E4B7-496A-EE27-D1F1D36865C4}"/>
              </a:ext>
            </a:extLst>
          </p:cNvPr>
          <p:cNvCxnSpPr>
            <a:cxnSpLocks/>
          </p:cNvCxnSpPr>
          <p:nvPr/>
        </p:nvCxnSpPr>
        <p:spPr>
          <a:xfrm flipH="1">
            <a:off x="5958348" y="1411295"/>
            <a:ext cx="629263"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1" name="Arrow: Right 10">
            <a:extLst>
              <a:ext uri="{FF2B5EF4-FFF2-40B4-BE49-F238E27FC236}">
                <a16:creationId xmlns:a16="http://schemas.microsoft.com/office/drawing/2014/main" id="{5642829A-9B45-93AC-4918-3D3FA58931B8}"/>
              </a:ext>
            </a:extLst>
          </p:cNvPr>
          <p:cNvSpPr/>
          <p:nvPr/>
        </p:nvSpPr>
        <p:spPr>
          <a:xfrm>
            <a:off x="4414286" y="3261608"/>
            <a:ext cx="953731" cy="692496"/>
          </a:xfrm>
          <a:prstGeom prst="rightArrow">
            <a:avLst/>
          </a:prstGeom>
          <a:solidFill>
            <a:srgbClr val="FF0000"/>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14643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6389-E0EB-4851-744F-3D958B6795E0}"/>
              </a:ext>
            </a:extLst>
          </p:cNvPr>
          <p:cNvSpPr>
            <a:spLocks noGrp="1"/>
          </p:cNvSpPr>
          <p:nvPr>
            <p:ph type="title"/>
          </p:nvPr>
        </p:nvSpPr>
        <p:spPr>
          <a:xfrm>
            <a:off x="914401" y="481781"/>
            <a:ext cx="9905998" cy="1101213"/>
          </a:xfrm>
        </p:spPr>
        <p:txBody>
          <a:bodyPr/>
          <a:lstStyle/>
          <a:p>
            <a:r>
              <a:rPr lang="en-IN" b="1" dirty="0">
                <a:solidFill>
                  <a:schemeClr val="accent6">
                    <a:lumMod val="75000"/>
                  </a:schemeClr>
                </a:solidFill>
                <a:effectLst>
                  <a:glow rad="38100">
                    <a:schemeClr val="bg1">
                      <a:lumMod val="65000"/>
                      <a:lumOff val="3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4:  </a:t>
            </a:r>
            <a:r>
              <a:rPr lang="en-US" b="1" dirty="0">
                <a:solidFill>
                  <a:schemeClr val="accent6">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Analyze</a:t>
            </a:r>
            <a:r>
              <a:rPr lang="en-US" b="1" dirty="0">
                <a:solidFill>
                  <a:schemeClr val="accent6">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THE DATA AND MODEL</a:t>
            </a:r>
            <a:endParaRPr lang="en-IN" dirty="0"/>
          </a:p>
        </p:txBody>
      </p:sp>
      <p:sp>
        <p:nvSpPr>
          <p:cNvPr id="7" name="TextBox 6">
            <a:extLst>
              <a:ext uri="{FF2B5EF4-FFF2-40B4-BE49-F238E27FC236}">
                <a16:creationId xmlns:a16="http://schemas.microsoft.com/office/drawing/2014/main" id="{6FA8D7A0-76D1-D849-1D28-E0B6ADAAD099}"/>
              </a:ext>
            </a:extLst>
          </p:cNvPr>
          <p:cNvSpPr txBox="1"/>
          <p:nvPr/>
        </p:nvSpPr>
        <p:spPr>
          <a:xfrm>
            <a:off x="1504335" y="1946787"/>
            <a:ext cx="5574891" cy="307853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200" dirty="0">
                <a:solidFill>
                  <a:schemeClr val="bg2">
                    <a:lumMod val="40000"/>
                    <a:lumOff val="60000"/>
                  </a:schemeClr>
                </a:solidFill>
                <a:latin typeface="Times New Roman" panose="02020603050405020304" pitchFamily="18" charset="0"/>
                <a:cs typeface="Times New Roman" panose="02020603050405020304" pitchFamily="18" charset="0"/>
              </a:rPr>
              <a:t>Viewing and Exploring</a:t>
            </a:r>
          </a:p>
          <a:p>
            <a:pPr marL="285750" indent="-285750">
              <a:lnSpc>
                <a:spcPct val="150000"/>
              </a:lnSpc>
              <a:buFont typeface="Arial" panose="020B0604020202020204" pitchFamily="34" charset="0"/>
              <a:buChar char="•"/>
            </a:pPr>
            <a:r>
              <a:rPr lang="en-IN" sz="2200" dirty="0">
                <a:solidFill>
                  <a:schemeClr val="bg2">
                    <a:lumMod val="40000"/>
                    <a:lumOff val="60000"/>
                  </a:schemeClr>
                </a:solidFill>
                <a:latin typeface="Times New Roman" panose="02020603050405020304" pitchFamily="18" charset="0"/>
                <a:cs typeface="Times New Roman" panose="02020603050405020304" pitchFamily="18" charset="0"/>
              </a:rPr>
              <a:t>Content and Explain</a:t>
            </a:r>
          </a:p>
          <a:p>
            <a:pPr marL="285750" indent="-285750">
              <a:lnSpc>
                <a:spcPct val="150000"/>
              </a:lnSpc>
              <a:buFont typeface="Arial" panose="020B0604020202020204" pitchFamily="34" charset="0"/>
              <a:buChar char="•"/>
            </a:pPr>
            <a:r>
              <a:rPr lang="en-IN" sz="2200" dirty="0">
                <a:solidFill>
                  <a:schemeClr val="bg2">
                    <a:lumMod val="40000"/>
                    <a:lumOff val="60000"/>
                  </a:schemeClr>
                </a:solidFill>
                <a:latin typeface="Times New Roman" panose="02020603050405020304" pitchFamily="18" charset="0"/>
                <a:cs typeface="Times New Roman" panose="02020603050405020304" pitchFamily="18" charset="0"/>
              </a:rPr>
              <a:t>Reports and Dashboard</a:t>
            </a:r>
          </a:p>
          <a:p>
            <a:pPr marL="285750" indent="-285750">
              <a:lnSpc>
                <a:spcPct val="150000"/>
              </a:lnSpc>
              <a:buFont typeface="Arial" panose="020B0604020202020204" pitchFamily="34" charset="0"/>
              <a:buChar char="•"/>
            </a:pPr>
            <a:r>
              <a:rPr lang="en-IN" sz="2200" dirty="0">
                <a:solidFill>
                  <a:schemeClr val="bg2">
                    <a:lumMod val="40000"/>
                    <a:lumOff val="60000"/>
                  </a:schemeClr>
                </a:solidFill>
                <a:latin typeface="Times New Roman" panose="02020603050405020304" pitchFamily="18" charset="0"/>
                <a:cs typeface="Times New Roman" panose="02020603050405020304" pitchFamily="18" charset="0"/>
              </a:rPr>
              <a:t>Share New Business Insights</a:t>
            </a:r>
          </a:p>
          <a:p>
            <a:pPr marL="285750" indent="-285750">
              <a:lnSpc>
                <a:spcPct val="150000"/>
              </a:lnSpc>
              <a:buFont typeface="Arial" panose="020B0604020202020204" pitchFamily="34" charset="0"/>
              <a:buChar char="•"/>
            </a:pPr>
            <a:r>
              <a:rPr lang="en-IN" sz="2200" dirty="0">
                <a:solidFill>
                  <a:schemeClr val="bg2">
                    <a:lumMod val="40000"/>
                    <a:lumOff val="60000"/>
                  </a:schemeClr>
                </a:solidFill>
                <a:latin typeface="Times New Roman" panose="02020603050405020304" pitchFamily="18" charset="0"/>
                <a:cs typeface="Times New Roman" panose="02020603050405020304" pitchFamily="18" charset="0"/>
              </a:rPr>
              <a:t>Diagramming Data Flow</a:t>
            </a:r>
          </a:p>
          <a:p>
            <a:pPr marL="285750" indent="-285750">
              <a:lnSpc>
                <a:spcPct val="150000"/>
              </a:lnSpc>
              <a:buFont typeface="Arial" panose="020B0604020202020204" pitchFamily="34" charset="0"/>
              <a:buChar char="•"/>
            </a:pPr>
            <a:r>
              <a:rPr lang="en-IN" sz="2200" b="0" i="0" dirty="0">
                <a:solidFill>
                  <a:schemeClr val="bg2">
                    <a:lumMod val="40000"/>
                    <a:lumOff val="60000"/>
                  </a:schemeClr>
                </a:solidFill>
                <a:effectLst/>
                <a:latin typeface="Times New Roman" panose="02020603050405020304" pitchFamily="18" charset="0"/>
                <a:cs typeface="Times New Roman" panose="02020603050405020304" pitchFamily="18" charset="0"/>
              </a:rPr>
              <a:t>Relationship</a:t>
            </a:r>
            <a:endParaRPr lang="en-IN" sz="2200" dirty="0">
              <a:solidFill>
                <a:schemeClr val="bg2">
                  <a:lumMod val="40000"/>
                  <a:lumOff val="6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9DBEB7D-9FE6-60ED-32E4-E6BE59DEBDBC}"/>
              </a:ext>
            </a:extLst>
          </p:cNvPr>
          <p:cNvSpPr txBox="1"/>
          <p:nvPr/>
        </p:nvSpPr>
        <p:spPr>
          <a:xfrm>
            <a:off x="7586658" y="5271596"/>
            <a:ext cx="1769907" cy="338554"/>
          </a:xfrm>
          <a:prstGeom prst="rect">
            <a:avLst/>
          </a:prstGeom>
          <a:noFill/>
        </p:spPr>
        <p:txBody>
          <a:bodyPr wrap="square" rtlCol="0">
            <a:spAutoFit/>
          </a:bodyPr>
          <a:lstStyle/>
          <a:p>
            <a:r>
              <a:rPr lang="en-IN" sz="1600" b="1" dirty="0">
                <a:solidFill>
                  <a:srgbClr val="FF0000"/>
                </a:solidFill>
                <a:latin typeface="Times New Roman" panose="02020603050405020304" pitchFamily="18" charset="0"/>
                <a:cs typeface="Times New Roman" panose="02020603050405020304" pitchFamily="18" charset="0"/>
              </a:rPr>
              <a:t>Analyse The Data</a:t>
            </a:r>
          </a:p>
        </p:txBody>
      </p:sp>
      <p:pic>
        <p:nvPicPr>
          <p:cNvPr id="2050" name="Picture 2" descr="How To Visualize a Successful Sales Call - Andy Paul">
            <a:extLst>
              <a:ext uri="{FF2B5EF4-FFF2-40B4-BE49-F238E27FC236}">
                <a16:creationId xmlns:a16="http://schemas.microsoft.com/office/drawing/2014/main" id="{33B0E6C4-AC23-AB60-5960-E590B7004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2862" y="2167822"/>
            <a:ext cx="2857500" cy="28575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8B5BCDD1-BBC0-C350-F676-322C98C50DF5}"/>
              </a:ext>
            </a:extLst>
          </p:cNvPr>
          <p:cNvSpPr/>
          <p:nvPr/>
        </p:nvSpPr>
        <p:spPr>
          <a:xfrm>
            <a:off x="220222" y="873208"/>
            <a:ext cx="503678" cy="318358"/>
          </a:xfrm>
          <a:prstGeom prst="rightArrow">
            <a:avLst/>
          </a:prstGeom>
          <a:solidFill>
            <a:srgbClr val="FF0000"/>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3919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C7FB808-95E5-674B-9980-EBC76E7C0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193" y="192700"/>
            <a:ext cx="11506842" cy="6472600"/>
          </a:xfrm>
          <a:prstGeom prst="rect">
            <a:avLst/>
          </a:prstGeom>
          <a:ln w="88900" cap="sq" cmpd="thickThin">
            <a:solidFill>
              <a:srgbClr val="000000"/>
            </a:solidFill>
            <a:prstDash val="solid"/>
            <a:miter lim="800000"/>
          </a:ln>
          <a:effectLst>
            <a:innerShdw blurRad="76200">
              <a:srgbClr val="000000"/>
            </a:innerShdw>
          </a:effectLst>
        </p:spPr>
      </p:pic>
      <p:cxnSp>
        <p:nvCxnSpPr>
          <p:cNvPr id="16" name="Straight Arrow Connector 15">
            <a:extLst>
              <a:ext uri="{FF2B5EF4-FFF2-40B4-BE49-F238E27FC236}">
                <a16:creationId xmlns:a16="http://schemas.microsoft.com/office/drawing/2014/main" id="{611D003C-D50A-8338-E7FF-29019B76B522}"/>
              </a:ext>
            </a:extLst>
          </p:cNvPr>
          <p:cNvCxnSpPr>
            <a:cxnSpLocks/>
          </p:cNvCxnSpPr>
          <p:nvPr/>
        </p:nvCxnSpPr>
        <p:spPr>
          <a:xfrm>
            <a:off x="687865" y="2138105"/>
            <a:ext cx="461067" cy="0"/>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7" name="Rectangle 16">
            <a:extLst>
              <a:ext uri="{FF2B5EF4-FFF2-40B4-BE49-F238E27FC236}">
                <a16:creationId xmlns:a16="http://schemas.microsoft.com/office/drawing/2014/main" id="{52AB7524-4060-4D83-32DE-529EF9628D60}"/>
              </a:ext>
            </a:extLst>
          </p:cNvPr>
          <p:cNvSpPr/>
          <p:nvPr/>
        </p:nvSpPr>
        <p:spPr>
          <a:xfrm>
            <a:off x="322193" y="2043199"/>
            <a:ext cx="309405" cy="189812"/>
          </a:xfrm>
          <a:prstGeom prst="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rgbClr val="FF0000"/>
              </a:solidFill>
            </a:endParaRPr>
          </a:p>
        </p:txBody>
      </p:sp>
      <p:sp>
        <p:nvSpPr>
          <p:cNvPr id="18" name="TextBox 17">
            <a:extLst>
              <a:ext uri="{FF2B5EF4-FFF2-40B4-BE49-F238E27FC236}">
                <a16:creationId xmlns:a16="http://schemas.microsoft.com/office/drawing/2014/main" id="{59664709-7A56-D4B3-D898-4D31ADA60A8C}"/>
              </a:ext>
            </a:extLst>
          </p:cNvPr>
          <p:cNvSpPr txBox="1"/>
          <p:nvPr/>
        </p:nvSpPr>
        <p:spPr>
          <a:xfrm>
            <a:off x="1148932" y="1953439"/>
            <a:ext cx="1061608" cy="369332"/>
          </a:xfrm>
          <a:prstGeom prst="rect">
            <a:avLst/>
          </a:prstGeom>
          <a:noFill/>
        </p:spPr>
        <p:txBody>
          <a:bodyPr wrap="square" rtlCol="0">
            <a:spAutoFit/>
          </a:bodyPr>
          <a:lstStyle/>
          <a:p>
            <a:r>
              <a:rPr lang="en-IN" b="1"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a:t>
            </a:r>
            <a:r>
              <a:rPr lang="en-IN" b="1" dirty="0">
                <a:solidFill>
                  <a:schemeClr val="bg2">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19" name="TextBox 18">
            <a:extLst>
              <a:ext uri="{FF2B5EF4-FFF2-40B4-BE49-F238E27FC236}">
                <a16:creationId xmlns:a16="http://schemas.microsoft.com/office/drawing/2014/main" id="{BCC0B444-2538-ECE9-F2D3-6AE28AC15358}"/>
              </a:ext>
            </a:extLst>
          </p:cNvPr>
          <p:cNvSpPr txBox="1"/>
          <p:nvPr/>
        </p:nvSpPr>
        <p:spPr>
          <a:xfrm>
            <a:off x="3302492" y="5506497"/>
            <a:ext cx="6676009" cy="692497"/>
          </a:xfrm>
          <a:prstGeom prst="rect">
            <a:avLst/>
          </a:prstGeom>
          <a:noFill/>
          <a:ln w="38100">
            <a:solidFill>
              <a:schemeClr val="accent4">
                <a:lumMod val="20000"/>
                <a:lumOff val="80000"/>
              </a:schemeClr>
            </a:solidFill>
          </a:ln>
        </p:spPr>
        <p:txBody>
          <a:bodyPr wrap="square" rtlCol="0">
            <a:spAutoFit/>
          </a:bodyPr>
          <a:lstStyle/>
          <a:p>
            <a:pPr algn="just"/>
            <a:r>
              <a:rPr lang="en-US" sz="1300" b="1" i="0" dirty="0">
                <a:solidFill>
                  <a:srgbClr val="FF0000"/>
                </a:solidFill>
                <a:effectLst/>
                <a:highlight>
                  <a:srgbClr val="FFFF00"/>
                </a:highlight>
                <a:latin typeface="Times New Roman" panose="02020603050405020304" pitchFamily="18" charset="0"/>
                <a:cs typeface="Times New Roman" panose="02020603050405020304" pitchFamily="18" charset="0"/>
              </a:rPr>
              <a:t>Data Modeling is one of the features used to connect multiple data sources in BI tool using a relationship. A relationship defines how data sources are connected with each other and you can create interesting data visualizations on multiple data sources</a:t>
            </a:r>
            <a:r>
              <a:rPr lang="en-US" sz="1300" b="1" i="0" dirty="0">
                <a:solidFill>
                  <a:srgbClr val="FF0000"/>
                </a:solidFill>
                <a:effectLst/>
                <a:latin typeface="Times New Roman" panose="02020603050405020304" pitchFamily="18" charset="0"/>
                <a:cs typeface="Times New Roman" panose="02020603050405020304" pitchFamily="18" charset="0"/>
              </a:rPr>
              <a:t>.</a:t>
            </a:r>
            <a:endParaRPr lang="en-IN" sz="1300" b="1" dirty="0">
              <a:solidFill>
                <a:srgbClr val="FF0000"/>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C44C4093-4741-28BD-EA06-326D3A73D58B}"/>
              </a:ext>
            </a:extLst>
          </p:cNvPr>
          <p:cNvSpPr/>
          <p:nvPr/>
        </p:nvSpPr>
        <p:spPr>
          <a:xfrm>
            <a:off x="4651899" y="705210"/>
            <a:ext cx="648070" cy="756416"/>
          </a:xfrm>
          <a:prstGeom prst="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rgbClr val="FF0000"/>
              </a:solidFill>
            </a:endParaRPr>
          </a:p>
        </p:txBody>
      </p:sp>
      <p:sp>
        <p:nvSpPr>
          <p:cNvPr id="21" name="TextBox 20">
            <a:extLst>
              <a:ext uri="{FF2B5EF4-FFF2-40B4-BE49-F238E27FC236}">
                <a16:creationId xmlns:a16="http://schemas.microsoft.com/office/drawing/2014/main" id="{FA814888-317B-C199-2BC9-F03D72B16C67}"/>
              </a:ext>
            </a:extLst>
          </p:cNvPr>
          <p:cNvSpPr txBox="1"/>
          <p:nvPr/>
        </p:nvSpPr>
        <p:spPr>
          <a:xfrm>
            <a:off x="8785205" y="462814"/>
            <a:ext cx="2587090" cy="861774"/>
          </a:xfrm>
          <a:prstGeom prst="rect">
            <a:avLst/>
          </a:prstGeom>
          <a:noFill/>
        </p:spPr>
        <p:txBody>
          <a:bodyPr wrap="square" rtlCol="0">
            <a:spAutoFit/>
          </a:bodyPr>
          <a:lstStyle/>
          <a:p>
            <a:r>
              <a:rPr lang="en-IN" sz="25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MODELING…</a:t>
            </a:r>
          </a:p>
        </p:txBody>
      </p:sp>
    </p:spTree>
    <p:extLst>
      <p:ext uri="{BB962C8B-B14F-4D97-AF65-F5344CB8AC3E}">
        <p14:creationId xmlns:p14="http://schemas.microsoft.com/office/powerpoint/2010/main" val="1570015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7FF5EE-0B2B-6217-A2A8-AE11EE892DD5}"/>
              </a:ext>
            </a:extLst>
          </p:cNvPr>
          <p:cNvSpPr txBox="1"/>
          <p:nvPr/>
        </p:nvSpPr>
        <p:spPr>
          <a:xfrm>
            <a:off x="1262062" y="229284"/>
            <a:ext cx="10034588" cy="769441"/>
          </a:xfrm>
          <a:prstGeom prst="rect">
            <a:avLst/>
          </a:prstGeom>
          <a:noFill/>
        </p:spPr>
        <p:txBody>
          <a:bodyPr wrap="square">
            <a:spAutoFit/>
          </a:bodyPr>
          <a:lstStyle/>
          <a:p>
            <a:pPr algn="just"/>
            <a:r>
              <a:rPr lang="en-US" sz="2200" b="0" i="0" dirty="0">
                <a:solidFill>
                  <a:srgbClr val="FFFF00"/>
                </a:solidFill>
                <a:effectLst/>
                <a:highlight>
                  <a:srgbClr val="000000"/>
                </a:highlight>
                <a:latin typeface="Times New Roman" panose="02020603050405020304" pitchFamily="18" charset="0"/>
                <a:cs typeface="Times New Roman" panose="02020603050405020304" pitchFamily="18" charset="0"/>
              </a:rPr>
              <a:t>After clicking on ‘</a:t>
            </a:r>
            <a:r>
              <a:rPr lang="en-US" sz="2200" b="1" dirty="0">
                <a:solidFill>
                  <a:srgbClr val="FF0000"/>
                </a:solidFill>
                <a:effectLst/>
                <a:highlight>
                  <a:srgbClr val="000000"/>
                </a:highlight>
                <a:latin typeface="Times New Roman" panose="02020603050405020304" pitchFamily="18" charset="0"/>
                <a:cs typeface="Times New Roman" panose="02020603050405020304" pitchFamily="18" charset="0"/>
              </a:rPr>
              <a:t>Manage Relationship</a:t>
            </a:r>
            <a:r>
              <a:rPr lang="en-US" sz="2200" b="0" i="1" dirty="0">
                <a:solidFill>
                  <a:srgbClr val="FFFF00"/>
                </a:solidFill>
                <a:effectLst/>
                <a:highlight>
                  <a:srgbClr val="000000"/>
                </a:highlight>
                <a:latin typeface="Times New Roman" panose="02020603050405020304" pitchFamily="18" charset="0"/>
                <a:cs typeface="Times New Roman" panose="02020603050405020304" pitchFamily="18" charset="0"/>
              </a:rPr>
              <a:t>,</a:t>
            </a:r>
            <a:r>
              <a:rPr lang="en-US" sz="2200" b="0" i="0" dirty="0">
                <a:solidFill>
                  <a:srgbClr val="FFFF00"/>
                </a:solidFill>
                <a:effectLst/>
                <a:highlight>
                  <a:srgbClr val="000000"/>
                </a:highlight>
                <a:latin typeface="Times New Roman" panose="02020603050405020304" pitchFamily="18" charset="0"/>
                <a:cs typeface="Times New Roman" panose="02020603050405020304" pitchFamily="18" charset="0"/>
              </a:rPr>
              <a:t>‘ a similar screen will appear, as shown in the above image. You can see all the active relations here from one table to another.</a:t>
            </a:r>
            <a:endParaRPr lang="en-IN" sz="2200" dirty="0">
              <a:solidFill>
                <a:srgbClr val="FFFF00"/>
              </a:solidFill>
              <a:highlight>
                <a:srgbClr val="000000"/>
              </a:highlight>
              <a:latin typeface="Times New Roman" panose="02020603050405020304" pitchFamily="18" charset="0"/>
              <a:cs typeface="Times New Roman" panose="02020603050405020304" pitchFamily="18" charset="0"/>
            </a:endParaRPr>
          </a:p>
        </p:txBody>
      </p:sp>
      <p:sp>
        <p:nvSpPr>
          <p:cNvPr id="6" name="Arrow: Right 5">
            <a:extLst>
              <a:ext uri="{FF2B5EF4-FFF2-40B4-BE49-F238E27FC236}">
                <a16:creationId xmlns:a16="http://schemas.microsoft.com/office/drawing/2014/main" id="{6B0120F9-826B-0B7D-72E1-B550C66A98F9}"/>
              </a:ext>
            </a:extLst>
          </p:cNvPr>
          <p:cNvSpPr/>
          <p:nvPr/>
        </p:nvSpPr>
        <p:spPr>
          <a:xfrm>
            <a:off x="485775" y="393270"/>
            <a:ext cx="503678" cy="318358"/>
          </a:xfrm>
          <a:prstGeom prst="rightArrow">
            <a:avLst/>
          </a:prstGeom>
          <a:solidFill>
            <a:srgbClr val="FF0000"/>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F504AA3F-9F12-3D9E-9979-9BDD18387382}"/>
              </a:ext>
            </a:extLst>
          </p:cNvPr>
          <p:cNvSpPr txBox="1"/>
          <p:nvPr/>
        </p:nvSpPr>
        <p:spPr>
          <a:xfrm>
            <a:off x="1187957" y="5871933"/>
            <a:ext cx="4114800" cy="369332"/>
          </a:xfrm>
          <a:prstGeom prst="rect">
            <a:avLst/>
          </a:prstGeom>
          <a:noFill/>
        </p:spPr>
        <p:txBody>
          <a:bodyPr wrap="square">
            <a:spAutoFit/>
          </a:bodyPr>
          <a:lstStyle/>
          <a:p>
            <a:r>
              <a:rPr lang="en-US" sz="1800" b="1" i="0" dirty="0">
                <a:solidFill>
                  <a:srgbClr val="FF0000"/>
                </a:solidFill>
                <a:effectLst/>
                <a:latin typeface="Times New Roman" panose="02020603050405020304" pitchFamily="18" charset="0"/>
                <a:cs typeface="Times New Roman" panose="02020603050405020304" pitchFamily="18" charset="0"/>
              </a:rPr>
              <a:t>Relationship from One Table to Another</a:t>
            </a:r>
            <a:endParaRPr lang="en-IN" b="1" dirty="0">
              <a:solidFill>
                <a:srgbClr val="FF0000"/>
              </a:solidFill>
            </a:endParaRPr>
          </a:p>
        </p:txBody>
      </p:sp>
      <p:sp>
        <p:nvSpPr>
          <p:cNvPr id="13" name="TextBox 12">
            <a:extLst>
              <a:ext uri="{FF2B5EF4-FFF2-40B4-BE49-F238E27FC236}">
                <a16:creationId xmlns:a16="http://schemas.microsoft.com/office/drawing/2014/main" id="{028DA965-6B2F-206C-D7A5-4EB3869130AD}"/>
              </a:ext>
            </a:extLst>
          </p:cNvPr>
          <p:cNvSpPr txBox="1"/>
          <p:nvPr/>
        </p:nvSpPr>
        <p:spPr>
          <a:xfrm>
            <a:off x="8091183" y="5871933"/>
            <a:ext cx="1830439" cy="369332"/>
          </a:xfrm>
          <a:prstGeom prst="rect">
            <a:avLst/>
          </a:prstGeom>
          <a:noFill/>
        </p:spPr>
        <p:txBody>
          <a:bodyPr wrap="square">
            <a:spAutoFit/>
          </a:bodyPr>
          <a:lstStyle/>
          <a:p>
            <a:r>
              <a:rPr lang="en-US" b="1" dirty="0">
                <a:solidFill>
                  <a:srgbClr val="FF0000"/>
                </a:solidFill>
                <a:latin typeface="Times New Roman" panose="02020603050405020304" pitchFamily="18" charset="0"/>
                <a:cs typeface="Times New Roman" panose="02020603050405020304" pitchFamily="18" charset="0"/>
              </a:rPr>
              <a:t>Edit relationship</a:t>
            </a:r>
            <a:endParaRPr lang="en-IN" b="1" dirty="0">
              <a:solidFill>
                <a:srgbClr val="FF0000"/>
              </a:solidFill>
            </a:endParaRPr>
          </a:p>
        </p:txBody>
      </p:sp>
      <p:pic>
        <p:nvPicPr>
          <p:cNvPr id="9" name="Picture 8">
            <a:extLst>
              <a:ext uri="{FF2B5EF4-FFF2-40B4-BE49-F238E27FC236}">
                <a16:creationId xmlns:a16="http://schemas.microsoft.com/office/drawing/2014/main" id="{D0380F9E-FA7A-2A24-DB0D-DDC07D87083B}"/>
              </a:ext>
            </a:extLst>
          </p:cNvPr>
          <p:cNvPicPr>
            <a:picLocks noChangeAspect="1"/>
          </p:cNvPicPr>
          <p:nvPr/>
        </p:nvPicPr>
        <p:blipFill rotWithShape="1">
          <a:blip r:embed="rId2">
            <a:extLst>
              <a:ext uri="{28A0092B-C50C-407E-A947-70E740481C1C}">
                <a14:useLocalDpi xmlns:a14="http://schemas.microsoft.com/office/drawing/2010/main" val="0"/>
              </a:ext>
            </a:extLst>
          </a:blip>
          <a:srcRect l="28107" t="14563" r="28568" b="19305"/>
          <a:stretch/>
        </p:blipFill>
        <p:spPr>
          <a:xfrm>
            <a:off x="6267452" y="1618182"/>
            <a:ext cx="5459950" cy="3915843"/>
          </a:xfrm>
          <a:prstGeom prst="rect">
            <a:avLst/>
          </a:prstGeom>
          <a:ln w="88900" cap="sq" cmpd="thickThin">
            <a:solidFill>
              <a:srgbClr val="000000"/>
            </a:solidFill>
            <a:prstDash val="solid"/>
            <a:miter lim="800000"/>
          </a:ln>
          <a:effectLst>
            <a:innerShdw blurRad="76200">
              <a:srgbClr val="000000"/>
            </a:innerShdw>
          </a:effectLst>
        </p:spPr>
      </p:pic>
      <p:pic>
        <p:nvPicPr>
          <p:cNvPr id="12" name="Picture 11">
            <a:extLst>
              <a:ext uri="{FF2B5EF4-FFF2-40B4-BE49-F238E27FC236}">
                <a16:creationId xmlns:a16="http://schemas.microsoft.com/office/drawing/2014/main" id="{BEA33B3B-5774-4097-0958-4C79BE9C4E05}"/>
              </a:ext>
            </a:extLst>
          </p:cNvPr>
          <p:cNvPicPr>
            <a:picLocks noChangeAspect="1"/>
          </p:cNvPicPr>
          <p:nvPr/>
        </p:nvPicPr>
        <p:blipFill rotWithShape="1">
          <a:blip r:embed="rId3">
            <a:extLst>
              <a:ext uri="{28A0092B-C50C-407E-A947-70E740481C1C}">
                <a14:useLocalDpi xmlns:a14="http://schemas.microsoft.com/office/drawing/2010/main" val="0"/>
              </a:ext>
            </a:extLst>
          </a:blip>
          <a:srcRect l="26431" t="17864" r="26894" b="23595"/>
          <a:stretch/>
        </p:blipFill>
        <p:spPr>
          <a:xfrm>
            <a:off x="275208" y="1618181"/>
            <a:ext cx="5649341" cy="391584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54890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8D8DF-63F5-F3F9-35C8-DA46628B0365}"/>
              </a:ext>
            </a:extLst>
          </p:cNvPr>
          <p:cNvSpPr>
            <a:spLocks noGrp="1"/>
          </p:cNvSpPr>
          <p:nvPr>
            <p:ph type="title"/>
          </p:nvPr>
        </p:nvSpPr>
        <p:spPr>
          <a:xfrm>
            <a:off x="759673" y="269455"/>
            <a:ext cx="9905998" cy="1533832"/>
          </a:xfrm>
        </p:spPr>
        <p:txBody>
          <a:bodyPr/>
          <a:lstStyle/>
          <a:p>
            <a:r>
              <a:rPr lang="en-IN" b="1" dirty="0">
                <a:solidFill>
                  <a:schemeClr val="accent6">
                    <a:lumMod val="75000"/>
                  </a:schemeClr>
                </a:solidFill>
                <a:effectLst>
                  <a:glow rad="38100">
                    <a:schemeClr val="bg1">
                      <a:lumMod val="65000"/>
                      <a:lumOff val="3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5: </a:t>
            </a:r>
            <a:r>
              <a:rPr lang="en-IN" b="1" dirty="0">
                <a:solidFill>
                  <a:schemeClr val="accent6">
                    <a:lumMod val="60000"/>
                    <a:lumOff val="40000"/>
                  </a:schemeClr>
                </a:solidFill>
                <a:effectLst>
                  <a:glow rad="38100">
                    <a:schemeClr val="bg1">
                      <a:lumMod val="65000"/>
                      <a:lumOff val="3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VISUALIZE THE DATA</a:t>
            </a:r>
            <a:endParaRPr lang="en-IN" dirty="0">
              <a:solidFill>
                <a:schemeClr val="accent6">
                  <a:lumMod val="60000"/>
                  <a:lumOff val="40000"/>
                </a:schemeClr>
              </a:solidFill>
            </a:endParaRPr>
          </a:p>
        </p:txBody>
      </p:sp>
      <p:sp>
        <p:nvSpPr>
          <p:cNvPr id="4" name="TextBox 3">
            <a:extLst>
              <a:ext uri="{FF2B5EF4-FFF2-40B4-BE49-F238E27FC236}">
                <a16:creationId xmlns:a16="http://schemas.microsoft.com/office/drawing/2014/main" id="{ECC0D44B-C5FB-F38A-8B8B-DE0EC83786B8}"/>
              </a:ext>
            </a:extLst>
          </p:cNvPr>
          <p:cNvSpPr txBox="1"/>
          <p:nvPr/>
        </p:nvSpPr>
        <p:spPr>
          <a:xfrm>
            <a:off x="1344413" y="2143431"/>
            <a:ext cx="4989441" cy="378206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i="0" dirty="0">
                <a:solidFill>
                  <a:schemeClr val="bg2">
                    <a:lumMod val="40000"/>
                    <a:lumOff val="60000"/>
                  </a:schemeClr>
                </a:solidFill>
                <a:effectLst/>
                <a:latin typeface="Times New Roman" panose="02020603050405020304" pitchFamily="18" charset="0"/>
                <a:cs typeface="Times New Roman" panose="02020603050405020304" pitchFamily="18" charset="0"/>
              </a:rPr>
              <a:t>To Explore.</a:t>
            </a:r>
          </a:p>
          <a:p>
            <a:pPr marL="285750" indent="-285750" algn="just">
              <a:lnSpc>
                <a:spcPct val="150000"/>
              </a:lnSpc>
              <a:buFont typeface="Arial" panose="020B0604020202020204" pitchFamily="34" charset="0"/>
              <a:buChar char="•"/>
            </a:pPr>
            <a:r>
              <a:rPr lang="en-US" i="0" dirty="0">
                <a:solidFill>
                  <a:schemeClr val="bg2">
                    <a:lumMod val="40000"/>
                    <a:lumOff val="60000"/>
                  </a:schemeClr>
                </a:solidFill>
                <a:effectLst/>
                <a:latin typeface="Times New Roman" panose="02020603050405020304" pitchFamily="18" charset="0"/>
                <a:cs typeface="Times New Roman" panose="02020603050405020304" pitchFamily="18" charset="0"/>
              </a:rPr>
              <a:t>To Monitor.</a:t>
            </a:r>
          </a:p>
          <a:p>
            <a:pPr marL="285750" indent="-285750" algn="just">
              <a:lnSpc>
                <a:spcPct val="150000"/>
              </a:lnSpc>
              <a:buFont typeface="Arial" panose="020B0604020202020204" pitchFamily="34" charset="0"/>
              <a:buChar char="•"/>
            </a:pPr>
            <a:r>
              <a:rPr lang="en-US" i="0" dirty="0">
                <a:solidFill>
                  <a:schemeClr val="bg2">
                    <a:lumMod val="40000"/>
                    <a:lumOff val="60000"/>
                  </a:schemeClr>
                </a:solidFill>
                <a:effectLst/>
                <a:latin typeface="Times New Roman" panose="02020603050405020304" pitchFamily="18" charset="0"/>
                <a:cs typeface="Times New Roman" panose="02020603050405020304" pitchFamily="18" charset="0"/>
              </a:rPr>
              <a:t>To Explain. </a:t>
            </a:r>
          </a:p>
          <a:p>
            <a:pPr marL="285750" indent="-285750" algn="just">
              <a:lnSpc>
                <a:spcPct val="150000"/>
              </a:lnSpc>
              <a:buFont typeface="Arial" panose="020B0604020202020204" pitchFamily="34" charset="0"/>
              <a:buChar char="•"/>
            </a:pPr>
            <a:r>
              <a:rPr lang="en-IN" i="0" dirty="0">
                <a:solidFill>
                  <a:schemeClr val="bg2">
                    <a:lumMod val="40000"/>
                    <a:lumOff val="60000"/>
                  </a:schemeClr>
                </a:solidFill>
                <a:effectLst/>
                <a:latin typeface="Times New Roman" panose="02020603050405020304" pitchFamily="18" charset="0"/>
                <a:cs typeface="Times New Roman" panose="02020603050405020304" pitchFamily="18" charset="0"/>
              </a:rPr>
              <a:t>Represent information graphically.</a:t>
            </a:r>
          </a:p>
          <a:p>
            <a:pPr marL="285750" indent="-285750" algn="just">
              <a:lnSpc>
                <a:spcPct val="150000"/>
              </a:lnSpc>
              <a:buFont typeface="Arial" panose="020B0604020202020204" pitchFamily="34" charset="0"/>
              <a:buChar char="•"/>
            </a:pPr>
            <a:r>
              <a:rPr lang="en-US" sz="1800" dirty="0">
                <a:solidFill>
                  <a:schemeClr val="bg2">
                    <a:lumMod val="40000"/>
                    <a:lumOff val="6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Master storyteller.</a:t>
            </a:r>
            <a:endParaRPr lang="en-IN" i="0" dirty="0">
              <a:solidFill>
                <a:schemeClr val="bg2">
                  <a:lumMod val="40000"/>
                  <a:lumOff val="60000"/>
                </a:schemeClr>
              </a:solidFill>
              <a:effectLst/>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IN" i="0" dirty="0">
                <a:solidFill>
                  <a:schemeClr val="bg2">
                    <a:lumMod val="40000"/>
                    <a:lumOff val="60000"/>
                  </a:schemeClr>
                </a:solidFill>
                <a:effectLst/>
                <a:latin typeface="Times New Roman" panose="02020603050405020304" pitchFamily="18" charset="0"/>
                <a:cs typeface="Times New Roman" panose="02020603050405020304" pitchFamily="18" charset="0"/>
              </a:rPr>
              <a:t>Highlighting patterns.</a:t>
            </a:r>
            <a:endParaRPr lang="en-IN" dirty="0">
              <a:solidFill>
                <a:schemeClr val="bg2">
                  <a:lumMod val="40000"/>
                  <a:lumOff val="60000"/>
                </a:schemeClr>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i="0" dirty="0">
                <a:solidFill>
                  <a:schemeClr val="bg2">
                    <a:lumMod val="40000"/>
                    <a:lumOff val="60000"/>
                  </a:schemeClr>
                </a:solidFill>
                <a:effectLst/>
                <a:latin typeface="Times New Roman" panose="02020603050405020304" pitchFamily="18" charset="0"/>
                <a:cs typeface="Times New Roman" panose="02020603050405020304" pitchFamily="18" charset="0"/>
              </a:rPr>
              <a:t>Trends in data.</a:t>
            </a:r>
          </a:p>
          <a:p>
            <a:pPr marL="285750" indent="-285750" algn="just">
              <a:lnSpc>
                <a:spcPct val="150000"/>
              </a:lnSpc>
              <a:buFont typeface="Arial" panose="020B0604020202020204" pitchFamily="34" charset="0"/>
              <a:buChar char="•"/>
            </a:pPr>
            <a:r>
              <a:rPr lang="en-US" sz="1800" dirty="0">
                <a:solidFill>
                  <a:schemeClr val="bg2">
                    <a:lumMod val="40000"/>
                    <a:lumOff val="6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Insights hidden within your numbers. </a:t>
            </a:r>
          </a:p>
          <a:p>
            <a:pPr marL="285750" indent="-285750" algn="just">
              <a:lnSpc>
                <a:spcPct val="150000"/>
              </a:lnSpc>
              <a:buFont typeface="Arial" panose="020B0604020202020204" pitchFamily="34" charset="0"/>
              <a:buChar char="•"/>
            </a:pPr>
            <a:r>
              <a:rPr lang="en-US" sz="1800" dirty="0">
                <a:solidFill>
                  <a:schemeClr val="bg2">
                    <a:lumMod val="40000"/>
                    <a:lumOff val="6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Business insight quickly and effectively.</a:t>
            </a:r>
            <a:endParaRPr lang="en-US" sz="1800" dirty="0">
              <a:solidFill>
                <a:schemeClr val="bg2">
                  <a:lumMod val="40000"/>
                  <a:lumOff val="60000"/>
                </a:schemeClr>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 name="Picture 14" descr="Power BI Dashboard : Creating A Sample Dashboard in Power BI">
            <a:extLst>
              <a:ext uri="{FF2B5EF4-FFF2-40B4-BE49-F238E27FC236}">
                <a16:creationId xmlns:a16="http://schemas.microsoft.com/office/drawing/2014/main" id="{84709981-58C7-AC16-3145-17EF55B98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3854" y="2469695"/>
            <a:ext cx="5358340" cy="3129534"/>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10C9D-761F-2A4B-35DE-941C9020E672}"/>
              </a:ext>
            </a:extLst>
          </p:cNvPr>
          <p:cNvSpPr txBox="1"/>
          <p:nvPr/>
        </p:nvSpPr>
        <p:spPr>
          <a:xfrm>
            <a:off x="8139667" y="5756215"/>
            <a:ext cx="1746713" cy="338554"/>
          </a:xfrm>
          <a:prstGeom prst="rect">
            <a:avLst/>
          </a:prstGeom>
          <a:noFill/>
        </p:spPr>
        <p:txBody>
          <a:bodyPr wrap="square" rtlCol="0">
            <a:spAutoFit/>
          </a:bodyPr>
          <a:lstStyle/>
          <a:p>
            <a:r>
              <a:rPr lang="en-IN" sz="1500" b="1" dirty="0">
                <a:solidFill>
                  <a:srgbClr val="FF0000"/>
                </a:solidFill>
                <a:latin typeface="Times New Roman" panose="02020603050405020304" pitchFamily="18" charset="0"/>
                <a:cs typeface="Times New Roman" panose="02020603050405020304" pitchFamily="18" charset="0"/>
              </a:rPr>
              <a:t>Visualize </a:t>
            </a:r>
            <a:r>
              <a:rPr lang="en-IN" sz="1600" b="1" dirty="0">
                <a:solidFill>
                  <a:srgbClr val="FF0000"/>
                </a:solidFill>
                <a:latin typeface="Times New Roman" panose="02020603050405020304" pitchFamily="18" charset="0"/>
                <a:cs typeface="Times New Roman" panose="02020603050405020304" pitchFamily="18" charset="0"/>
              </a:rPr>
              <a:t>The</a:t>
            </a:r>
            <a:r>
              <a:rPr lang="en-IN" sz="1500" b="1" dirty="0">
                <a:solidFill>
                  <a:srgbClr val="FF0000"/>
                </a:solidFill>
                <a:latin typeface="Times New Roman" panose="02020603050405020304" pitchFamily="18" charset="0"/>
                <a:cs typeface="Times New Roman" panose="02020603050405020304" pitchFamily="18" charset="0"/>
              </a:rPr>
              <a:t> Data</a:t>
            </a:r>
          </a:p>
        </p:txBody>
      </p:sp>
      <p:sp>
        <p:nvSpPr>
          <p:cNvPr id="6" name="Arrow: Right 5">
            <a:extLst>
              <a:ext uri="{FF2B5EF4-FFF2-40B4-BE49-F238E27FC236}">
                <a16:creationId xmlns:a16="http://schemas.microsoft.com/office/drawing/2014/main" id="{DC33349D-33E2-505E-66FD-E9FEE061A03A}"/>
              </a:ext>
            </a:extLst>
          </p:cNvPr>
          <p:cNvSpPr/>
          <p:nvPr/>
        </p:nvSpPr>
        <p:spPr>
          <a:xfrm>
            <a:off x="144022" y="877192"/>
            <a:ext cx="503678" cy="318358"/>
          </a:xfrm>
          <a:prstGeom prst="rightArrow">
            <a:avLst/>
          </a:prstGeom>
          <a:solidFill>
            <a:srgbClr val="FF0000"/>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34571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8C8C-07B0-72D7-9B03-7364A572A480}"/>
              </a:ext>
            </a:extLst>
          </p:cNvPr>
          <p:cNvSpPr>
            <a:spLocks noGrp="1"/>
          </p:cNvSpPr>
          <p:nvPr>
            <p:ph type="title"/>
          </p:nvPr>
        </p:nvSpPr>
        <p:spPr>
          <a:xfrm>
            <a:off x="3116432" y="373108"/>
            <a:ext cx="5959135" cy="855216"/>
          </a:xfrm>
        </p:spPr>
        <p:txBody>
          <a:bodyPr>
            <a:normAutofit fontScale="90000"/>
          </a:bodyPr>
          <a:lstStyle/>
          <a:p>
            <a:pPr algn="ctr"/>
            <a:r>
              <a:rPr lang="en-IN" b="1" dirty="0">
                <a:solidFill>
                  <a:srgbClr val="92D050"/>
                </a:solidFill>
                <a:latin typeface="Times New Roman" panose="02020603050405020304" pitchFamily="18" charset="0"/>
                <a:cs typeface="Times New Roman" panose="02020603050405020304" pitchFamily="18" charset="0"/>
              </a:rPr>
              <a:t>-: CREATING A DASHBOARD :-</a:t>
            </a:r>
          </a:p>
        </p:txBody>
      </p:sp>
      <p:sp>
        <p:nvSpPr>
          <p:cNvPr id="6" name="TextBox 5">
            <a:extLst>
              <a:ext uri="{FF2B5EF4-FFF2-40B4-BE49-F238E27FC236}">
                <a16:creationId xmlns:a16="http://schemas.microsoft.com/office/drawing/2014/main" id="{7E35D0C3-F539-9039-1AE5-F22F50F8C4DD}"/>
              </a:ext>
            </a:extLst>
          </p:cNvPr>
          <p:cNvSpPr txBox="1"/>
          <p:nvPr/>
        </p:nvSpPr>
        <p:spPr>
          <a:xfrm>
            <a:off x="7617042" y="2526864"/>
            <a:ext cx="2894119" cy="1200329"/>
          </a:xfrm>
          <a:prstGeom prst="rect">
            <a:avLst/>
          </a:prstGeom>
          <a:noFill/>
        </p:spPr>
        <p:txBody>
          <a:bodyPr wrap="square" rtlCol="0">
            <a:spAutoFit/>
          </a:bodyPr>
          <a:lstStyle/>
          <a:p>
            <a:pPr algn="just"/>
            <a:r>
              <a:rPr lang="en-IN"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NOTE: </a:t>
            </a:r>
            <a:r>
              <a:rPr lang="en-IN"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Type of Chart Used</a:t>
            </a:r>
          </a:p>
          <a:p>
            <a:pPr algn="just"/>
            <a:r>
              <a:rPr lang="en-IN"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CARD: </a:t>
            </a:r>
            <a:r>
              <a:rPr lang="en-US" b="1" i="0"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i="0" dirty="0">
                <a:effectLst/>
                <a:latin typeface="Times New Roman" panose="02020603050405020304" pitchFamily="18" charset="0"/>
                <a:cs typeface="Times New Roman" panose="02020603050405020304" pitchFamily="18" charset="0"/>
              </a:rPr>
              <a:t>A card is useful to display a single number (or metric value).</a:t>
            </a:r>
          </a:p>
        </p:txBody>
      </p:sp>
      <p:sp>
        <p:nvSpPr>
          <p:cNvPr id="8" name="TextBox 7">
            <a:extLst>
              <a:ext uri="{FF2B5EF4-FFF2-40B4-BE49-F238E27FC236}">
                <a16:creationId xmlns:a16="http://schemas.microsoft.com/office/drawing/2014/main" id="{79DEDC69-ABC1-06D3-21D5-4D17F26584DD}"/>
              </a:ext>
            </a:extLst>
          </p:cNvPr>
          <p:cNvSpPr txBox="1"/>
          <p:nvPr/>
        </p:nvSpPr>
        <p:spPr>
          <a:xfrm>
            <a:off x="2530506" y="3908082"/>
            <a:ext cx="474067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 Total Order Numbers of  The Sales.</a:t>
            </a:r>
          </a:p>
        </p:txBody>
      </p:sp>
      <p:sp>
        <p:nvSpPr>
          <p:cNvPr id="15" name="TextBox 14">
            <a:extLst>
              <a:ext uri="{FF2B5EF4-FFF2-40B4-BE49-F238E27FC236}">
                <a16:creationId xmlns:a16="http://schemas.microsoft.com/office/drawing/2014/main" id="{5A7D759E-7F65-AF0A-1056-95CA38696D06}"/>
              </a:ext>
            </a:extLst>
          </p:cNvPr>
          <p:cNvSpPr txBox="1"/>
          <p:nvPr/>
        </p:nvSpPr>
        <p:spPr>
          <a:xfrm>
            <a:off x="2539014" y="5467324"/>
            <a:ext cx="5397623" cy="369332"/>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  Average Taken From The Sales Using DAX Function.</a:t>
            </a:r>
          </a:p>
        </p:txBody>
      </p:sp>
      <p:sp>
        <p:nvSpPr>
          <p:cNvPr id="16" name="TextBox 15">
            <a:extLst>
              <a:ext uri="{FF2B5EF4-FFF2-40B4-BE49-F238E27FC236}">
                <a16:creationId xmlns:a16="http://schemas.microsoft.com/office/drawing/2014/main" id="{808B69D1-8EFB-1B26-2C95-57FA3A50EB36}"/>
              </a:ext>
            </a:extLst>
          </p:cNvPr>
          <p:cNvSpPr txBox="1"/>
          <p:nvPr/>
        </p:nvSpPr>
        <p:spPr>
          <a:xfrm>
            <a:off x="2734323" y="6017545"/>
            <a:ext cx="8380520" cy="646331"/>
          </a:xfrm>
          <a:prstGeom prst="rect">
            <a:avLst/>
          </a:prstGeom>
          <a:noFill/>
        </p:spPr>
        <p:txBody>
          <a:bodyPr wrap="square" rtlCol="0">
            <a:spAutoFit/>
          </a:bodyPr>
          <a:lstStyle/>
          <a:p>
            <a:pPr algn="just"/>
            <a:r>
              <a:rPr lang="en-IN" b="1" dirty="0">
                <a:solidFill>
                  <a:srgbClr val="FF0000"/>
                </a:solidFill>
                <a:latin typeface="Times New Roman" panose="02020603050405020304" pitchFamily="18" charset="0"/>
                <a:cs typeface="Times New Roman" panose="02020603050405020304" pitchFamily="18" charset="0"/>
              </a:rPr>
              <a:t>FORMUAL:-</a:t>
            </a:r>
            <a:endParaRPr lang="en-IN" dirty="0"/>
          </a:p>
          <a:p>
            <a:pPr algn="just"/>
            <a:r>
              <a:rPr lang="en-IN" dirty="0">
                <a:latin typeface="Times New Roman" panose="02020603050405020304" pitchFamily="18" charset="0"/>
                <a:cs typeface="Times New Roman" panose="02020603050405020304" pitchFamily="18" charset="0"/>
              </a:rPr>
              <a:t>Average = </a:t>
            </a:r>
            <a:r>
              <a:rPr lang="en-IN" dirty="0">
                <a:solidFill>
                  <a:srgbClr val="00B0F0"/>
                </a:solidFill>
                <a:latin typeface="Times New Roman" panose="02020603050405020304" pitchFamily="18" charset="0"/>
                <a:cs typeface="Times New Roman" panose="02020603050405020304" pitchFamily="18" charset="0"/>
              </a:rPr>
              <a:t>SUM</a:t>
            </a:r>
            <a:r>
              <a:rPr lang="en-IN" dirty="0">
                <a:latin typeface="Times New Roman" panose="02020603050405020304" pitchFamily="18" charset="0"/>
                <a:cs typeface="Times New Roman" panose="02020603050405020304" pitchFamily="18" charset="0"/>
              </a:rPr>
              <a:t>(</a:t>
            </a:r>
            <a:r>
              <a:rPr lang="en-IN" dirty="0">
                <a:solidFill>
                  <a:srgbClr val="0070C0"/>
                </a:solidFill>
                <a:latin typeface="Times New Roman" panose="02020603050405020304" pitchFamily="18" charset="0"/>
                <a:cs typeface="Times New Roman" panose="02020603050405020304" pitchFamily="18" charset="0"/>
              </a:rPr>
              <a:t>‘Sales’[Sales Amount]</a:t>
            </a:r>
            <a:r>
              <a:rPr lang="en-IN" dirty="0">
                <a:latin typeface="Times New Roman" panose="02020603050405020304" pitchFamily="18" charset="0"/>
                <a:cs typeface="Times New Roman" panose="02020603050405020304" pitchFamily="18" charset="0"/>
              </a:rPr>
              <a:t>)</a:t>
            </a:r>
            <a:r>
              <a:rPr lang="en-IN" dirty="0">
                <a:solidFill>
                  <a:srgbClr val="0070C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IN" dirty="0">
                <a:solidFill>
                  <a:srgbClr val="00B0F0"/>
                </a:solidFill>
                <a:latin typeface="Times New Roman" panose="02020603050405020304" pitchFamily="18" charset="0"/>
                <a:cs typeface="Times New Roman" panose="02020603050405020304" pitchFamily="18" charset="0"/>
              </a:rPr>
              <a:t>DISTINCTCOUNT</a:t>
            </a:r>
            <a:r>
              <a:rPr lang="en-IN" dirty="0">
                <a:latin typeface="Times New Roman" panose="02020603050405020304" pitchFamily="18" charset="0"/>
                <a:cs typeface="Times New Roman" panose="02020603050405020304" pitchFamily="18" charset="0"/>
              </a:rPr>
              <a:t>((</a:t>
            </a:r>
            <a:r>
              <a:rPr lang="en-IN" dirty="0">
                <a:solidFill>
                  <a:srgbClr val="0070C0"/>
                </a:solidFill>
                <a:latin typeface="Times New Roman" panose="02020603050405020304" pitchFamily="18" charset="0"/>
                <a:cs typeface="Times New Roman" panose="02020603050405020304" pitchFamily="18" charset="0"/>
              </a:rPr>
              <a:t>‘Sales’[</a:t>
            </a:r>
            <a:r>
              <a:rPr lang="en-IN" dirty="0" err="1">
                <a:solidFill>
                  <a:srgbClr val="0070C0"/>
                </a:solidFill>
                <a:latin typeface="Times New Roman" panose="02020603050405020304" pitchFamily="18" charset="0"/>
                <a:cs typeface="Times New Roman" panose="02020603050405020304" pitchFamily="18" charset="0"/>
              </a:rPr>
              <a:t>OrderNumber</a:t>
            </a:r>
            <a:r>
              <a:rPr lang="en-IN" dirty="0">
                <a:solidFill>
                  <a:srgbClr val="0070C0"/>
                </a:solidFill>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a:t>
            </a:r>
          </a:p>
        </p:txBody>
      </p:sp>
      <p:sp>
        <p:nvSpPr>
          <p:cNvPr id="18" name="TextBox 17">
            <a:extLst>
              <a:ext uri="{FF2B5EF4-FFF2-40B4-BE49-F238E27FC236}">
                <a16:creationId xmlns:a16="http://schemas.microsoft.com/office/drawing/2014/main" id="{9B86D076-C3DE-85BA-AA69-B0FE82012F80}"/>
              </a:ext>
            </a:extLst>
          </p:cNvPr>
          <p:cNvSpPr txBox="1"/>
          <p:nvPr/>
        </p:nvSpPr>
        <p:spPr>
          <a:xfrm>
            <a:off x="2539014" y="2333592"/>
            <a:ext cx="609452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Overall Profits of The Sales</a:t>
            </a:r>
            <a:endParaRPr lang="en-IN" dirty="0">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9946B37E-97D7-EDEC-A62B-C8E5A30A9FAE}"/>
              </a:ext>
            </a:extLst>
          </p:cNvPr>
          <p:cNvSpPr/>
          <p:nvPr/>
        </p:nvSpPr>
        <p:spPr>
          <a:xfrm>
            <a:off x="7617042" y="2526864"/>
            <a:ext cx="2894118" cy="1200328"/>
          </a:xfrm>
          <a:prstGeom prst="rect">
            <a:avLst/>
          </a:prstGeom>
          <a:solidFill>
            <a:schemeClr val="accent1">
              <a:lumMod val="60000"/>
              <a:lumOff val="40000"/>
              <a:alpha val="29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bg1"/>
                </a:solidFill>
              </a:ln>
            </a:endParaRPr>
          </a:p>
        </p:txBody>
      </p:sp>
      <p:pic>
        <p:nvPicPr>
          <p:cNvPr id="7" name="Picture 6">
            <a:extLst>
              <a:ext uri="{FF2B5EF4-FFF2-40B4-BE49-F238E27FC236}">
                <a16:creationId xmlns:a16="http://schemas.microsoft.com/office/drawing/2014/main" id="{20744845-DEAE-B98C-3FEB-296589A3E5E9}"/>
              </a:ext>
            </a:extLst>
          </p:cNvPr>
          <p:cNvPicPr>
            <a:picLocks noChangeAspect="1"/>
          </p:cNvPicPr>
          <p:nvPr/>
        </p:nvPicPr>
        <p:blipFill rotWithShape="1">
          <a:blip r:embed="rId2">
            <a:extLst>
              <a:ext uri="{28A0092B-C50C-407E-A947-70E740481C1C}">
                <a14:useLocalDpi xmlns:a14="http://schemas.microsoft.com/office/drawing/2010/main" val="0"/>
              </a:ext>
            </a:extLst>
          </a:blip>
          <a:srcRect l="11068" t="27055" r="77136" b="62777"/>
          <a:stretch/>
        </p:blipFill>
        <p:spPr>
          <a:xfrm>
            <a:off x="720327" y="2125643"/>
            <a:ext cx="1655068" cy="802442"/>
          </a:xfrm>
          <a:prstGeom prst="rect">
            <a:avLst/>
          </a:prstGeom>
          <a:ln w="88900" cap="sq" cmpd="thickThin">
            <a:solidFill>
              <a:srgbClr val="000000"/>
            </a:solidFill>
            <a:prstDash val="solid"/>
            <a:miter lim="800000"/>
          </a:ln>
          <a:effectLst>
            <a:innerShdw blurRad="76200">
              <a:srgbClr val="000000"/>
            </a:innerShdw>
          </a:effectLst>
        </p:spPr>
      </p:pic>
      <p:sp>
        <p:nvSpPr>
          <p:cNvPr id="9" name="Arrow: Right 8">
            <a:extLst>
              <a:ext uri="{FF2B5EF4-FFF2-40B4-BE49-F238E27FC236}">
                <a16:creationId xmlns:a16="http://schemas.microsoft.com/office/drawing/2014/main" id="{7D801C52-A8E9-8DAA-1D2E-718FAF49FB31}"/>
              </a:ext>
            </a:extLst>
          </p:cNvPr>
          <p:cNvSpPr/>
          <p:nvPr/>
        </p:nvSpPr>
        <p:spPr>
          <a:xfrm>
            <a:off x="193836" y="2342380"/>
            <a:ext cx="503678" cy="318358"/>
          </a:xfrm>
          <a:prstGeom prst="rightArrow">
            <a:avLst/>
          </a:prstGeom>
          <a:solidFill>
            <a:srgbClr val="FF0000"/>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2BA08EF4-D32F-AD7D-9DC9-07DCA78B9F36}"/>
              </a:ext>
            </a:extLst>
          </p:cNvPr>
          <p:cNvPicPr>
            <a:picLocks noChangeAspect="1"/>
          </p:cNvPicPr>
          <p:nvPr/>
        </p:nvPicPr>
        <p:blipFill rotWithShape="1">
          <a:blip r:embed="rId2">
            <a:extLst>
              <a:ext uri="{28A0092B-C50C-407E-A947-70E740481C1C}">
                <a14:useLocalDpi xmlns:a14="http://schemas.microsoft.com/office/drawing/2010/main" val="0"/>
              </a:ext>
            </a:extLst>
          </a:blip>
          <a:srcRect l="22646" t="27185" r="66067" b="62231"/>
          <a:stretch/>
        </p:blipFill>
        <p:spPr>
          <a:xfrm>
            <a:off x="697514" y="3658253"/>
            <a:ext cx="1664565" cy="878003"/>
          </a:xfrm>
          <a:prstGeom prst="rect">
            <a:avLst/>
          </a:prstGeom>
          <a:ln w="88900" cap="sq" cmpd="thickThin">
            <a:solidFill>
              <a:srgbClr val="000000"/>
            </a:solidFill>
            <a:prstDash val="solid"/>
            <a:miter lim="800000"/>
          </a:ln>
          <a:effectLst>
            <a:innerShdw blurRad="76200">
              <a:srgbClr val="000000"/>
            </a:innerShdw>
          </a:effectLst>
        </p:spPr>
      </p:pic>
      <p:sp>
        <p:nvSpPr>
          <p:cNvPr id="12" name="Arrow: Right 11">
            <a:extLst>
              <a:ext uri="{FF2B5EF4-FFF2-40B4-BE49-F238E27FC236}">
                <a16:creationId xmlns:a16="http://schemas.microsoft.com/office/drawing/2014/main" id="{EF76D65B-FBA3-01F2-F931-AC3AEACCA8B6}"/>
              </a:ext>
            </a:extLst>
          </p:cNvPr>
          <p:cNvSpPr/>
          <p:nvPr/>
        </p:nvSpPr>
        <p:spPr>
          <a:xfrm>
            <a:off x="193836" y="3938076"/>
            <a:ext cx="503678" cy="318358"/>
          </a:xfrm>
          <a:prstGeom prst="rightArrow">
            <a:avLst/>
          </a:prstGeom>
          <a:solidFill>
            <a:srgbClr val="FF0000"/>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4A09D3DC-A926-7B8C-5477-7B2EB1654969}"/>
              </a:ext>
            </a:extLst>
          </p:cNvPr>
          <p:cNvPicPr>
            <a:picLocks noChangeAspect="1"/>
          </p:cNvPicPr>
          <p:nvPr/>
        </p:nvPicPr>
        <p:blipFill rotWithShape="1">
          <a:blip r:embed="rId2">
            <a:extLst>
              <a:ext uri="{28A0092B-C50C-407E-A947-70E740481C1C}">
                <a14:useLocalDpi xmlns:a14="http://schemas.microsoft.com/office/drawing/2010/main" val="0"/>
              </a:ext>
            </a:extLst>
          </a:blip>
          <a:srcRect l="33131" t="27185" r="52629" b="62231"/>
          <a:stretch/>
        </p:blipFill>
        <p:spPr>
          <a:xfrm>
            <a:off x="720327" y="5291729"/>
            <a:ext cx="1641752" cy="725816"/>
          </a:xfrm>
          <a:prstGeom prst="rect">
            <a:avLst/>
          </a:prstGeom>
          <a:ln w="88900" cap="sq" cmpd="thickThin">
            <a:solidFill>
              <a:srgbClr val="000000"/>
            </a:solidFill>
            <a:prstDash val="solid"/>
            <a:miter lim="800000"/>
          </a:ln>
          <a:effectLst>
            <a:innerShdw blurRad="76200">
              <a:srgbClr val="000000"/>
            </a:innerShdw>
          </a:effectLst>
        </p:spPr>
      </p:pic>
      <p:sp>
        <p:nvSpPr>
          <p:cNvPr id="26" name="Arrow: Right 25">
            <a:extLst>
              <a:ext uri="{FF2B5EF4-FFF2-40B4-BE49-F238E27FC236}">
                <a16:creationId xmlns:a16="http://schemas.microsoft.com/office/drawing/2014/main" id="{8CF9E649-1E41-B510-D4E3-592DF6A53BF3}"/>
              </a:ext>
            </a:extLst>
          </p:cNvPr>
          <p:cNvSpPr/>
          <p:nvPr/>
        </p:nvSpPr>
        <p:spPr>
          <a:xfrm>
            <a:off x="216649" y="5412908"/>
            <a:ext cx="503678" cy="318358"/>
          </a:xfrm>
          <a:prstGeom prst="rightArrow">
            <a:avLst/>
          </a:prstGeom>
          <a:solidFill>
            <a:srgbClr val="FF0000"/>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61375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6ED99E-DE2A-35FA-929F-5E2E6A24B204}"/>
              </a:ext>
            </a:extLst>
          </p:cNvPr>
          <p:cNvSpPr txBox="1"/>
          <p:nvPr/>
        </p:nvSpPr>
        <p:spPr>
          <a:xfrm>
            <a:off x="4800339" y="880375"/>
            <a:ext cx="7383842" cy="1231106"/>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          </a:t>
            </a:r>
            <a:r>
              <a:rPr lang="en-IN" sz="20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Line and Clustered Column Chart</a:t>
            </a:r>
          </a:p>
          <a:p>
            <a:pPr algn="ct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It shows quarter sales analysis with the help of fields and it gives clear picture of sales data. </a:t>
            </a:r>
          </a:p>
        </p:txBody>
      </p:sp>
      <p:sp>
        <p:nvSpPr>
          <p:cNvPr id="2" name="TextBox 1">
            <a:extLst>
              <a:ext uri="{FF2B5EF4-FFF2-40B4-BE49-F238E27FC236}">
                <a16:creationId xmlns:a16="http://schemas.microsoft.com/office/drawing/2014/main" id="{BB351FC7-E21D-C843-1C90-FD1C4A03D070}"/>
              </a:ext>
            </a:extLst>
          </p:cNvPr>
          <p:cNvSpPr txBox="1"/>
          <p:nvPr/>
        </p:nvSpPr>
        <p:spPr>
          <a:xfrm>
            <a:off x="3823796" y="3402037"/>
            <a:ext cx="7932835" cy="2616101"/>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          </a:t>
            </a:r>
            <a:r>
              <a:rPr lang="en-IN" sz="20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Stacked Area Chart</a:t>
            </a:r>
          </a:p>
          <a:p>
            <a:pPr algn="ct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It shows analysis total revenue with percentage by product group sale with the help of fields and it gives clear picture of sales data. </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b="1" dirty="0">
                <a:solidFill>
                  <a:srgbClr val="FF0000"/>
                </a:solidFill>
                <a:latin typeface="Times New Roman" panose="02020603050405020304" pitchFamily="18" charset="0"/>
                <a:cs typeface="Times New Roman" panose="02020603050405020304" pitchFamily="18" charset="0"/>
              </a:rPr>
              <a:t>FORMULA:</a:t>
            </a:r>
          </a:p>
          <a:p>
            <a:r>
              <a:rPr lang="en-US" b="0" dirty="0">
                <a:effectLst/>
                <a:latin typeface="Consolas" panose="020B0609020204030204" pitchFamily="49" charset="0"/>
              </a:rPr>
              <a:t>Total Revenue = </a:t>
            </a:r>
            <a:r>
              <a:rPr lang="en-US" b="0" dirty="0">
                <a:solidFill>
                  <a:srgbClr val="00B0F0"/>
                </a:solidFill>
                <a:effectLst/>
                <a:latin typeface="Consolas" panose="020B0609020204030204" pitchFamily="49" charset="0"/>
              </a:rPr>
              <a:t>SUM</a:t>
            </a:r>
            <a:r>
              <a:rPr lang="en-US" b="0" dirty="0">
                <a:effectLst/>
                <a:latin typeface="Consolas" panose="020B0609020204030204" pitchFamily="49" charset="0"/>
              </a:rPr>
              <a:t>(</a:t>
            </a:r>
            <a:r>
              <a:rPr lang="en-US" dirty="0">
                <a:solidFill>
                  <a:srgbClr val="0070C0"/>
                </a:solidFill>
                <a:latin typeface="Consolas" panose="020B0609020204030204" pitchFamily="49" charset="0"/>
              </a:rPr>
              <a:t>‘</a:t>
            </a:r>
            <a:r>
              <a:rPr lang="en-US" b="0" dirty="0">
                <a:solidFill>
                  <a:srgbClr val="0070C0"/>
                </a:solidFill>
                <a:effectLst/>
                <a:latin typeface="Consolas" panose="020B0609020204030204" pitchFamily="49" charset="0"/>
              </a:rPr>
              <a:t>Sales’[Revenue]</a:t>
            </a:r>
            <a:r>
              <a:rPr lang="en-US" b="0" dirty="0">
                <a:effectLst/>
                <a:latin typeface="Consolas" panose="020B0609020204030204" pitchFamily="49" charset="0"/>
              </a:rPr>
              <a:t>)</a:t>
            </a:r>
          </a:p>
          <a:p>
            <a:r>
              <a:rPr lang="en-US" b="0" dirty="0">
                <a:effectLst/>
                <a:latin typeface="Consolas" panose="020B0609020204030204" pitchFamily="49" charset="0"/>
              </a:rPr>
              <a:t>PCT = (</a:t>
            </a:r>
            <a:r>
              <a:rPr lang="en-US" b="0" dirty="0">
                <a:solidFill>
                  <a:srgbClr val="0070C0"/>
                </a:solidFill>
                <a:effectLst/>
                <a:latin typeface="Consolas" panose="020B0609020204030204" pitchFamily="49" charset="0"/>
              </a:rPr>
              <a:t>Sales[Total Revenue] </a:t>
            </a:r>
            <a:r>
              <a:rPr lang="en-US" b="0" dirty="0">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70C0"/>
                </a:solidFill>
                <a:effectLst/>
                <a:latin typeface="Consolas" panose="020B0609020204030204" pitchFamily="49" charset="0"/>
              </a:rPr>
              <a:t>Sales[</a:t>
            </a:r>
            <a:r>
              <a:rPr lang="en-US" dirty="0">
                <a:solidFill>
                  <a:srgbClr val="0070C0"/>
                </a:solidFill>
                <a:latin typeface="Consolas" panose="020B0609020204030204" pitchFamily="49" charset="0"/>
              </a:rPr>
              <a:t>PRG</a:t>
            </a:r>
            <a:r>
              <a:rPr lang="en-US" b="0" dirty="0">
                <a:solidFill>
                  <a:srgbClr val="0070C0"/>
                </a:solidFill>
                <a:effectLst/>
                <a:latin typeface="Consolas" panose="020B0609020204030204" pitchFamily="49" charset="0"/>
              </a:rPr>
              <a:t>]</a:t>
            </a:r>
            <a:r>
              <a:rPr lang="en-US" b="0" dirty="0">
                <a:effectLst/>
                <a:latin typeface="Consolas" panose="020B0609020204030204" pitchFamily="49" charset="0"/>
              </a:rPr>
              <a:t>)</a:t>
            </a:r>
          </a:p>
        </p:txBody>
      </p:sp>
      <p:pic>
        <p:nvPicPr>
          <p:cNvPr id="9" name="Picture 8">
            <a:extLst>
              <a:ext uri="{FF2B5EF4-FFF2-40B4-BE49-F238E27FC236}">
                <a16:creationId xmlns:a16="http://schemas.microsoft.com/office/drawing/2014/main" id="{EDD01CF6-D73A-A5EF-8545-53E63B9B2132}"/>
              </a:ext>
            </a:extLst>
          </p:cNvPr>
          <p:cNvPicPr>
            <a:picLocks noChangeAspect="1"/>
          </p:cNvPicPr>
          <p:nvPr/>
        </p:nvPicPr>
        <p:blipFill rotWithShape="1">
          <a:blip r:embed="rId2">
            <a:extLst>
              <a:ext uri="{28A0092B-C50C-407E-A947-70E740481C1C}">
                <a14:useLocalDpi xmlns:a14="http://schemas.microsoft.com/office/drawing/2010/main" val="0"/>
              </a:ext>
            </a:extLst>
          </a:blip>
          <a:srcRect l="10850" t="39787" r="62937" b="38899"/>
          <a:stretch/>
        </p:blipFill>
        <p:spPr>
          <a:xfrm>
            <a:off x="688636" y="368652"/>
            <a:ext cx="4016529" cy="1742829"/>
          </a:xfrm>
          <a:prstGeom prst="rect">
            <a:avLst/>
          </a:prstGeom>
          <a:ln w="88900" cap="sq" cmpd="thickThin">
            <a:solidFill>
              <a:srgbClr val="000000"/>
            </a:solidFill>
            <a:prstDash val="solid"/>
            <a:miter lim="800000"/>
          </a:ln>
          <a:effectLst>
            <a:innerShdw blurRad="76200">
              <a:srgbClr val="000000"/>
            </a:innerShdw>
          </a:effectLst>
        </p:spPr>
      </p:pic>
      <p:sp>
        <p:nvSpPr>
          <p:cNvPr id="11" name="Arrow: Right 10">
            <a:extLst>
              <a:ext uri="{FF2B5EF4-FFF2-40B4-BE49-F238E27FC236}">
                <a16:creationId xmlns:a16="http://schemas.microsoft.com/office/drawing/2014/main" id="{944A22EB-BFD8-0D91-CE8C-616B92EE709F}"/>
              </a:ext>
            </a:extLst>
          </p:cNvPr>
          <p:cNvSpPr/>
          <p:nvPr/>
        </p:nvSpPr>
        <p:spPr>
          <a:xfrm>
            <a:off x="184958" y="1149514"/>
            <a:ext cx="503678" cy="318358"/>
          </a:xfrm>
          <a:prstGeom prst="rightArrow">
            <a:avLst/>
          </a:prstGeom>
          <a:solidFill>
            <a:srgbClr val="FF0000"/>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B081ED71-9ED5-34D3-6C8B-F8A449784E75}"/>
              </a:ext>
            </a:extLst>
          </p:cNvPr>
          <p:cNvPicPr>
            <a:picLocks noChangeAspect="1"/>
          </p:cNvPicPr>
          <p:nvPr/>
        </p:nvPicPr>
        <p:blipFill rotWithShape="1">
          <a:blip r:embed="rId3">
            <a:extLst>
              <a:ext uri="{28A0092B-C50C-407E-A947-70E740481C1C}">
                <a14:useLocalDpi xmlns:a14="http://schemas.microsoft.com/office/drawing/2010/main" val="0"/>
              </a:ext>
            </a:extLst>
          </a:blip>
          <a:srcRect l="27888" t="42718" r="58422" b="51458"/>
          <a:stretch/>
        </p:blipFill>
        <p:spPr>
          <a:xfrm>
            <a:off x="4133578" y="563684"/>
            <a:ext cx="1803887" cy="4615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FB82F26C-2B1A-B16D-4E2F-834D2CDD2310}"/>
              </a:ext>
            </a:extLst>
          </p:cNvPr>
          <p:cNvPicPr>
            <a:picLocks noChangeAspect="1"/>
          </p:cNvPicPr>
          <p:nvPr/>
        </p:nvPicPr>
        <p:blipFill rotWithShape="1">
          <a:blip r:embed="rId2">
            <a:extLst>
              <a:ext uri="{28A0092B-C50C-407E-A947-70E740481C1C}">
                <a14:useLocalDpi xmlns:a14="http://schemas.microsoft.com/office/drawing/2010/main" val="0"/>
              </a:ext>
            </a:extLst>
          </a:blip>
          <a:srcRect l="38010" t="40064" r="45898" b="14304"/>
          <a:stretch/>
        </p:blipFill>
        <p:spPr>
          <a:xfrm>
            <a:off x="688636" y="2563725"/>
            <a:ext cx="3009937" cy="4008411"/>
          </a:xfrm>
          <a:prstGeom prst="rect">
            <a:avLst/>
          </a:prstGeom>
          <a:ln w="88900" cap="sq" cmpd="thickThin">
            <a:solidFill>
              <a:srgbClr val="000000"/>
            </a:solidFill>
            <a:prstDash val="solid"/>
            <a:miter lim="800000"/>
          </a:ln>
          <a:effectLst>
            <a:innerShdw blurRad="76200">
              <a:srgbClr val="000000"/>
            </a:innerShdw>
          </a:effectLst>
        </p:spPr>
      </p:pic>
      <p:sp>
        <p:nvSpPr>
          <p:cNvPr id="20" name="Arrow: Right 19">
            <a:extLst>
              <a:ext uri="{FF2B5EF4-FFF2-40B4-BE49-F238E27FC236}">
                <a16:creationId xmlns:a16="http://schemas.microsoft.com/office/drawing/2014/main" id="{21E40870-88EB-1345-4A48-8A5DE6F32B84}"/>
              </a:ext>
            </a:extLst>
          </p:cNvPr>
          <p:cNvSpPr/>
          <p:nvPr/>
        </p:nvSpPr>
        <p:spPr>
          <a:xfrm>
            <a:off x="184958" y="4170881"/>
            <a:ext cx="503678" cy="318358"/>
          </a:xfrm>
          <a:prstGeom prst="rightArrow">
            <a:avLst/>
          </a:prstGeom>
          <a:solidFill>
            <a:srgbClr val="FF0000"/>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5FE20BA0-6C6D-1289-8EEA-890A0C24DEEF}"/>
              </a:ext>
            </a:extLst>
          </p:cNvPr>
          <p:cNvPicPr>
            <a:picLocks noChangeAspect="1"/>
          </p:cNvPicPr>
          <p:nvPr/>
        </p:nvPicPr>
        <p:blipFill rotWithShape="1">
          <a:blip r:embed="rId4">
            <a:extLst>
              <a:ext uri="{28A0092B-C50C-407E-A947-70E740481C1C}">
                <a14:useLocalDpi xmlns:a14="http://schemas.microsoft.com/office/drawing/2010/main" val="0"/>
              </a:ext>
            </a:extLst>
          </a:blip>
          <a:srcRect l="44854" t="49062" r="42622" b="42524"/>
          <a:stretch/>
        </p:blipFill>
        <p:spPr>
          <a:xfrm>
            <a:off x="3078072" y="2952035"/>
            <a:ext cx="1722267" cy="6508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12527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82964C-3E47-4749-7AED-144E8C744C1D}"/>
              </a:ext>
            </a:extLst>
          </p:cNvPr>
          <p:cNvSpPr txBox="1"/>
          <p:nvPr/>
        </p:nvSpPr>
        <p:spPr>
          <a:xfrm>
            <a:off x="5869586" y="1476447"/>
            <a:ext cx="6118985" cy="2693045"/>
          </a:xfrm>
          <a:prstGeom prst="rect">
            <a:avLst/>
          </a:prstGeom>
          <a:noFill/>
        </p:spPr>
        <p:txBody>
          <a:bodyPr wrap="square">
            <a:spAutoFit/>
          </a:bodyPr>
          <a:lstStyle/>
          <a:p>
            <a:pPr algn="ctr"/>
            <a:r>
              <a:rPr lang="en-IN" sz="2500" b="1" dirty="0" err="1">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Treemap</a:t>
            </a:r>
            <a:endParaRPr lang="en-IN" sz="2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IN" dirty="0"/>
          </a:p>
          <a:p>
            <a:r>
              <a:rPr lang="en-IN" dirty="0">
                <a:latin typeface="Times New Roman" panose="02020603050405020304" pitchFamily="18" charset="0"/>
                <a:cs typeface="Times New Roman" panose="02020603050405020304" pitchFamily="18" charset="0"/>
              </a:rPr>
              <a:t>:- It shows the quantity of order number done by the sales persons.</a:t>
            </a:r>
          </a:p>
          <a:p>
            <a:endParaRPr lang="en-IN" dirty="0">
              <a:latin typeface="Times New Roman" panose="02020603050405020304" pitchFamily="18" charset="0"/>
              <a:cs typeface="Times New Roman" panose="02020603050405020304" pitchFamily="18" charset="0"/>
            </a:endParaRPr>
          </a:p>
          <a:p>
            <a:r>
              <a:rPr lang="en-IN" b="1" dirty="0">
                <a:solidFill>
                  <a:srgbClr val="FF0000"/>
                </a:solidFill>
                <a:latin typeface="Times New Roman" panose="02020603050405020304" pitchFamily="18" charset="0"/>
                <a:cs typeface="Times New Roman" panose="02020603050405020304" pitchFamily="18" charset="0"/>
              </a:rPr>
              <a:t>FORMULA:</a:t>
            </a:r>
          </a:p>
          <a:p>
            <a:r>
              <a:rPr lang="en-US" dirty="0">
                <a:latin typeface="Consolas" panose="020B0609020204030204" pitchFamily="49" charset="0"/>
                <a:cs typeface="Times New Roman" panose="02020603050405020304" pitchFamily="18" charset="0"/>
              </a:rPr>
              <a:t>A</a:t>
            </a:r>
            <a:r>
              <a:rPr lang="en-US" b="0" dirty="0">
                <a:effectLst/>
                <a:latin typeface="Consolas" panose="020B0609020204030204" pitchFamily="49" charset="0"/>
                <a:cs typeface="Times New Roman" panose="02020603050405020304" pitchFamily="18" charset="0"/>
              </a:rPr>
              <a:t>verage = </a:t>
            </a:r>
            <a:r>
              <a:rPr lang="en-US" b="0" dirty="0">
                <a:solidFill>
                  <a:srgbClr val="00B0F0"/>
                </a:solidFill>
                <a:effectLst/>
                <a:latin typeface="Consolas" panose="020B0609020204030204" pitchFamily="49" charset="0"/>
                <a:cs typeface="Times New Roman" panose="02020603050405020304" pitchFamily="18" charset="0"/>
              </a:rPr>
              <a:t>SUM </a:t>
            </a:r>
            <a:r>
              <a:rPr lang="en-US" b="0" dirty="0">
                <a:effectLst/>
                <a:latin typeface="Consolas" panose="020B0609020204030204" pitchFamily="49" charset="0"/>
                <a:cs typeface="Times New Roman" panose="02020603050405020304" pitchFamily="18" charset="0"/>
              </a:rPr>
              <a:t>(</a:t>
            </a:r>
            <a:r>
              <a:rPr lang="en-US" b="0" dirty="0">
                <a:solidFill>
                  <a:srgbClr val="0070C0"/>
                </a:solidFill>
                <a:effectLst/>
                <a:latin typeface="Consolas" panose="020B0609020204030204" pitchFamily="49" charset="0"/>
                <a:cs typeface="Times New Roman" panose="02020603050405020304" pitchFamily="18" charset="0"/>
              </a:rPr>
              <a:t>'Sales'[Revenue]) </a:t>
            </a:r>
            <a:r>
              <a:rPr lang="en-US" b="0" dirty="0">
                <a:effectLst/>
                <a:latin typeface="Consolas" panose="020B0609020204030204" pitchFamily="49" charset="0"/>
                <a:cs typeface="Times New Roman" panose="02020603050405020304" pitchFamily="18" charset="0"/>
              </a:rPr>
              <a:t>/ </a:t>
            </a:r>
          </a:p>
          <a:p>
            <a:r>
              <a:rPr lang="en-US" b="0" dirty="0">
                <a:solidFill>
                  <a:srgbClr val="00B0F0"/>
                </a:solidFill>
                <a:effectLst/>
                <a:latin typeface="Consolas" panose="020B0609020204030204" pitchFamily="49" charset="0"/>
                <a:cs typeface="Times New Roman" panose="02020603050405020304" pitchFamily="18" charset="0"/>
              </a:rPr>
              <a:t>DISTINCTCOUNT </a:t>
            </a:r>
            <a:r>
              <a:rPr lang="en-US" b="0" dirty="0">
                <a:effectLst/>
                <a:latin typeface="Consolas" panose="020B0609020204030204" pitchFamily="49" charset="0"/>
                <a:cs typeface="Times New Roman" panose="02020603050405020304" pitchFamily="18" charset="0"/>
              </a:rPr>
              <a:t>((</a:t>
            </a:r>
            <a:r>
              <a:rPr lang="en-US" b="0" dirty="0">
                <a:solidFill>
                  <a:srgbClr val="0070C0"/>
                </a:solidFill>
                <a:effectLst/>
                <a:latin typeface="Consolas" panose="020B0609020204030204" pitchFamily="49" charset="0"/>
                <a:cs typeface="Times New Roman" panose="02020603050405020304" pitchFamily="18" charset="0"/>
              </a:rPr>
              <a:t>'Sales'[</a:t>
            </a:r>
            <a:r>
              <a:rPr lang="en-US" b="0" dirty="0" err="1">
                <a:solidFill>
                  <a:srgbClr val="0070C0"/>
                </a:solidFill>
                <a:effectLst/>
                <a:latin typeface="Consolas" panose="020B0609020204030204" pitchFamily="49" charset="0"/>
                <a:cs typeface="Times New Roman" panose="02020603050405020304" pitchFamily="18" charset="0"/>
              </a:rPr>
              <a:t>OrderNumber</a:t>
            </a:r>
            <a:r>
              <a:rPr lang="en-US" b="0" dirty="0">
                <a:solidFill>
                  <a:srgbClr val="0070C0"/>
                </a:solidFill>
                <a:effectLst/>
                <a:latin typeface="Consolas" panose="020B0609020204030204" pitchFamily="49" charset="0"/>
                <a:cs typeface="Times New Roman" panose="02020603050405020304" pitchFamily="18" charset="0"/>
              </a:rPr>
              <a:t>]</a:t>
            </a:r>
            <a:r>
              <a:rPr lang="en-US" b="0" dirty="0">
                <a:effectLst/>
                <a:latin typeface="Consolas" panose="020B0609020204030204" pitchFamily="49" charset="0"/>
                <a:cs typeface="Times New Roman" panose="02020603050405020304" pitchFamily="18" charset="0"/>
              </a:rPr>
              <a:t>))</a:t>
            </a:r>
          </a:p>
          <a:p>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05959E5-F72C-D052-AE0D-9DFC33F2809A}"/>
              </a:ext>
            </a:extLst>
          </p:cNvPr>
          <p:cNvSpPr txBox="1"/>
          <p:nvPr/>
        </p:nvSpPr>
        <p:spPr>
          <a:xfrm>
            <a:off x="416332" y="471319"/>
            <a:ext cx="5479856" cy="369332"/>
          </a:xfrm>
          <a:prstGeom prst="rect">
            <a:avLst/>
          </a:prstGeom>
          <a:solidFill>
            <a:schemeClr val="bg1">
              <a:lumMod val="95000"/>
              <a:lumOff val="5000"/>
            </a:schemeClr>
          </a:solidFill>
          <a:ln>
            <a:solidFill>
              <a:schemeClr val="accent4">
                <a:lumMod val="50000"/>
              </a:schemeClr>
            </a:solidFill>
          </a:ln>
        </p:spPr>
        <p:txBody>
          <a:bodyPr wrap="square">
            <a:spAutoFit/>
          </a:bodyPr>
          <a:lstStyle/>
          <a:p>
            <a:pPr algn="ctr"/>
            <a:r>
              <a:rPr lang="en-IN" b="1" dirty="0">
                <a:latin typeface="Arial" panose="020B0604020202020204" pitchFamily="34" charset="0"/>
                <a:cs typeface="Arial" panose="020B0604020202020204" pitchFamily="34" charset="0"/>
              </a:rPr>
              <a:t>Quantity by Salesperson</a:t>
            </a:r>
          </a:p>
        </p:txBody>
      </p:sp>
      <p:pic>
        <p:nvPicPr>
          <p:cNvPr id="8" name="Picture 7">
            <a:extLst>
              <a:ext uri="{FF2B5EF4-FFF2-40B4-BE49-F238E27FC236}">
                <a16:creationId xmlns:a16="http://schemas.microsoft.com/office/drawing/2014/main" id="{27F28009-6D64-0291-9B05-B1D151FEFBB2}"/>
              </a:ext>
            </a:extLst>
          </p:cNvPr>
          <p:cNvPicPr>
            <a:picLocks noChangeAspect="1"/>
          </p:cNvPicPr>
          <p:nvPr/>
        </p:nvPicPr>
        <p:blipFill rotWithShape="1">
          <a:blip r:embed="rId2">
            <a:extLst>
              <a:ext uri="{28A0092B-C50C-407E-A947-70E740481C1C}">
                <a14:useLocalDpi xmlns:a14="http://schemas.microsoft.com/office/drawing/2010/main" val="0"/>
              </a:ext>
            </a:extLst>
          </a:blip>
          <a:srcRect l="3058" t="26149" r="26165" b="8090"/>
          <a:stretch/>
        </p:blipFill>
        <p:spPr>
          <a:xfrm>
            <a:off x="509483" y="950774"/>
            <a:ext cx="5293554" cy="2766591"/>
          </a:xfrm>
          <a:prstGeom prst="rect">
            <a:avLst/>
          </a:prstGeom>
          <a:ln w="88900" cap="sq" cmpd="thickThin">
            <a:solidFill>
              <a:srgbClr val="000000"/>
            </a:solidFill>
            <a:prstDash val="solid"/>
            <a:miter lim="800000"/>
          </a:ln>
          <a:effectLst>
            <a:innerShdw blurRad="76200">
              <a:srgbClr val="000000"/>
            </a:innerShdw>
          </a:effectLst>
        </p:spPr>
      </p:pic>
      <p:pic>
        <p:nvPicPr>
          <p:cNvPr id="11" name="Picture 10">
            <a:extLst>
              <a:ext uri="{FF2B5EF4-FFF2-40B4-BE49-F238E27FC236}">
                <a16:creationId xmlns:a16="http://schemas.microsoft.com/office/drawing/2014/main" id="{30C084E6-412B-AC6B-8E42-7F01CD60F8C5}"/>
              </a:ext>
            </a:extLst>
          </p:cNvPr>
          <p:cNvPicPr>
            <a:picLocks noChangeAspect="1"/>
          </p:cNvPicPr>
          <p:nvPr/>
        </p:nvPicPr>
        <p:blipFill rotWithShape="1">
          <a:blip r:embed="rId3">
            <a:extLst>
              <a:ext uri="{28A0092B-C50C-407E-A947-70E740481C1C}">
                <a14:useLocalDpi xmlns:a14="http://schemas.microsoft.com/office/drawing/2010/main" val="0"/>
              </a:ext>
            </a:extLst>
          </a:blip>
          <a:srcRect l="15650" t="52167" r="73500" b="40467"/>
          <a:stretch/>
        </p:blipFill>
        <p:spPr>
          <a:xfrm>
            <a:off x="5705383" y="1139528"/>
            <a:ext cx="1764456" cy="673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Arrow: Right 11">
            <a:extLst>
              <a:ext uri="{FF2B5EF4-FFF2-40B4-BE49-F238E27FC236}">
                <a16:creationId xmlns:a16="http://schemas.microsoft.com/office/drawing/2014/main" id="{E3B58F07-415F-42CC-3181-B3238A1B526C}"/>
              </a:ext>
            </a:extLst>
          </p:cNvPr>
          <p:cNvSpPr/>
          <p:nvPr/>
        </p:nvSpPr>
        <p:spPr>
          <a:xfrm>
            <a:off x="195749" y="2015712"/>
            <a:ext cx="387963" cy="318358"/>
          </a:xfrm>
          <a:prstGeom prst="rightArrow">
            <a:avLst/>
          </a:prstGeom>
          <a:solidFill>
            <a:srgbClr val="FF0000"/>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47202F06-2558-8090-2212-ECA4672DF6D8}"/>
              </a:ext>
            </a:extLst>
          </p:cNvPr>
          <p:cNvPicPr>
            <a:picLocks noChangeAspect="1"/>
          </p:cNvPicPr>
          <p:nvPr/>
        </p:nvPicPr>
        <p:blipFill rotWithShape="1">
          <a:blip r:embed="rId4">
            <a:extLst>
              <a:ext uri="{28A0092B-C50C-407E-A947-70E740481C1C}">
                <a14:useLocalDpi xmlns:a14="http://schemas.microsoft.com/office/drawing/2010/main" val="0"/>
              </a:ext>
            </a:extLst>
          </a:blip>
          <a:srcRect l="55267" t="21529" r="29150" b="63754"/>
          <a:stretch/>
        </p:blipFill>
        <p:spPr>
          <a:xfrm>
            <a:off x="509483" y="4374407"/>
            <a:ext cx="3338054" cy="1938139"/>
          </a:xfrm>
          <a:prstGeom prst="rect">
            <a:avLst/>
          </a:prstGeom>
          <a:ln w="88900" cap="sq" cmpd="thickThin">
            <a:solidFill>
              <a:srgbClr val="000000"/>
            </a:solidFill>
            <a:prstDash val="solid"/>
            <a:miter lim="800000"/>
          </a:ln>
          <a:effectLst>
            <a:innerShdw blurRad="76200">
              <a:srgbClr val="000000"/>
            </a:innerShdw>
          </a:effectLst>
        </p:spPr>
      </p:pic>
      <p:sp>
        <p:nvSpPr>
          <p:cNvPr id="15" name="Arrow: Right 14">
            <a:extLst>
              <a:ext uri="{FF2B5EF4-FFF2-40B4-BE49-F238E27FC236}">
                <a16:creationId xmlns:a16="http://schemas.microsoft.com/office/drawing/2014/main" id="{59F945CE-259B-C60D-C1DB-7A8511C14FC8}"/>
              </a:ext>
            </a:extLst>
          </p:cNvPr>
          <p:cNvSpPr/>
          <p:nvPr/>
        </p:nvSpPr>
        <p:spPr>
          <a:xfrm>
            <a:off x="121520" y="5184297"/>
            <a:ext cx="387963" cy="318358"/>
          </a:xfrm>
          <a:prstGeom prst="rightArrow">
            <a:avLst/>
          </a:prstGeom>
          <a:solidFill>
            <a:srgbClr val="FF0000"/>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3CD2C2C2-A0B3-5AE4-2DD7-9FE3724540C2}"/>
              </a:ext>
            </a:extLst>
          </p:cNvPr>
          <p:cNvSpPr txBox="1"/>
          <p:nvPr/>
        </p:nvSpPr>
        <p:spPr>
          <a:xfrm>
            <a:off x="3932808" y="4293851"/>
            <a:ext cx="8055763" cy="2416046"/>
          </a:xfrm>
          <a:prstGeom prst="rect">
            <a:avLst/>
          </a:prstGeom>
          <a:noFill/>
        </p:spPr>
        <p:txBody>
          <a:bodyPr wrap="square">
            <a:spAutoFit/>
          </a:bodyPr>
          <a:lstStyle/>
          <a:p>
            <a:pPr algn="ctr"/>
            <a:r>
              <a:rPr lang="en-US" sz="25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Table</a:t>
            </a:r>
            <a:endParaRPr lang="en-US"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en-US"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It shows the loss of the sales using conditional formatting is highlighted, loss product with the red color.</a:t>
            </a:r>
            <a:endParaRPr lang="en-US" dirty="0">
              <a:latin typeface="Consolas" panose="020B0609020204030204" pitchFamily="49" charset="0"/>
            </a:endParaRPr>
          </a:p>
          <a:p>
            <a:endParaRPr lang="en-US" dirty="0">
              <a:latin typeface="Consolas" panose="020B0609020204030204" pitchFamily="49" charset="0"/>
            </a:endParaRPr>
          </a:p>
          <a:p>
            <a:r>
              <a:rPr lang="en-US" b="1" dirty="0">
                <a:solidFill>
                  <a:srgbClr val="FF0000"/>
                </a:solidFill>
                <a:latin typeface="Times New Roman" panose="02020603050405020304" pitchFamily="18" charset="0"/>
                <a:cs typeface="Times New Roman" panose="02020603050405020304" pitchFamily="18" charset="0"/>
              </a:rPr>
              <a:t>FORMULA:</a:t>
            </a:r>
          </a:p>
          <a:p>
            <a:r>
              <a:rPr lang="en-US" b="0" dirty="0">
                <a:effectLst/>
                <a:latin typeface="Consolas" panose="020B0609020204030204" pitchFamily="49" charset="0"/>
              </a:rPr>
              <a:t>PCT = (</a:t>
            </a:r>
            <a:r>
              <a:rPr lang="en-US" b="0" dirty="0">
                <a:solidFill>
                  <a:srgbClr val="0070C0"/>
                </a:solidFill>
                <a:effectLst/>
                <a:latin typeface="Consolas" panose="020B0609020204030204" pitchFamily="49" charset="0"/>
              </a:rPr>
              <a:t>Sales[Total Revenue] </a:t>
            </a:r>
            <a:r>
              <a:rPr lang="en-US" b="0" dirty="0">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70C0"/>
                </a:solidFill>
                <a:effectLst/>
                <a:latin typeface="Consolas" panose="020B0609020204030204" pitchFamily="49" charset="0"/>
              </a:rPr>
              <a:t>Sales[</a:t>
            </a:r>
            <a:r>
              <a:rPr lang="en-US" dirty="0">
                <a:solidFill>
                  <a:srgbClr val="0070C0"/>
                </a:solidFill>
                <a:latin typeface="Consolas" panose="020B0609020204030204" pitchFamily="49" charset="0"/>
              </a:rPr>
              <a:t>PRG</a:t>
            </a:r>
            <a:r>
              <a:rPr lang="en-US" b="0" dirty="0">
                <a:solidFill>
                  <a:srgbClr val="0070C0"/>
                </a:solidFill>
                <a:effectLst/>
                <a:latin typeface="Consolas" panose="020B0609020204030204" pitchFamily="49" charset="0"/>
              </a:rPr>
              <a:t>]</a:t>
            </a:r>
            <a:r>
              <a:rPr lang="en-US" b="0" dirty="0">
                <a:effectLst/>
                <a:latin typeface="Consolas" panose="020B0609020204030204" pitchFamily="49" charset="0"/>
              </a:rPr>
              <a:t>)</a:t>
            </a:r>
          </a:p>
          <a:p>
            <a:r>
              <a:rPr lang="en-US" dirty="0">
                <a:latin typeface="Consolas" panose="020B0609020204030204" pitchFamily="49" charset="0"/>
              </a:rPr>
              <a:t>PRG</a:t>
            </a:r>
            <a:r>
              <a:rPr lang="en-US" b="0" dirty="0">
                <a:effectLst/>
                <a:latin typeface="Consolas" panose="020B0609020204030204" pitchFamily="49" charset="0"/>
              </a:rPr>
              <a:t> =</a:t>
            </a:r>
            <a:r>
              <a:rPr lang="en-US" b="0" dirty="0">
                <a:solidFill>
                  <a:schemeClr val="accent3">
                    <a:lumMod val="75000"/>
                  </a:schemeClr>
                </a:solidFill>
                <a:effectLst/>
                <a:latin typeface="Consolas" panose="020B0609020204030204" pitchFamily="49" charset="0"/>
              </a:rPr>
              <a:t>CALCULATE</a:t>
            </a:r>
            <a:r>
              <a:rPr lang="en-US" b="0" dirty="0">
                <a:effectLst/>
                <a:latin typeface="Consolas" panose="020B0609020204030204" pitchFamily="49" charset="0"/>
              </a:rPr>
              <a:t>(</a:t>
            </a:r>
            <a:r>
              <a:rPr lang="en-US" b="0" dirty="0">
                <a:solidFill>
                  <a:srgbClr val="00B0F0"/>
                </a:solidFill>
                <a:effectLst/>
                <a:latin typeface="Consolas" panose="020B0609020204030204" pitchFamily="49" charset="0"/>
              </a:rPr>
              <a:t>SUM</a:t>
            </a:r>
            <a:r>
              <a:rPr lang="en-US" b="0" dirty="0">
                <a:effectLst/>
                <a:latin typeface="Consolas" panose="020B0609020204030204" pitchFamily="49" charset="0"/>
              </a:rPr>
              <a:t>(</a:t>
            </a:r>
            <a:r>
              <a:rPr lang="en-US" b="0" dirty="0">
                <a:solidFill>
                  <a:srgbClr val="0070C0"/>
                </a:solidFill>
                <a:effectLst/>
                <a:latin typeface="Consolas" panose="020B0609020204030204" pitchFamily="49" charset="0"/>
              </a:rPr>
              <a:t>‘Sales’[Revenue]</a:t>
            </a:r>
            <a:r>
              <a:rPr lang="en-US" b="0" dirty="0">
                <a:effectLst/>
                <a:latin typeface="Consolas" panose="020B0609020204030204" pitchFamily="49" charset="0"/>
              </a:rPr>
              <a:t>)</a:t>
            </a:r>
            <a:r>
              <a:rPr lang="en-US" b="0" dirty="0">
                <a:solidFill>
                  <a:srgbClr val="0070C0"/>
                </a:solidFill>
                <a:effectLst/>
                <a:latin typeface="Consolas" panose="020B0609020204030204" pitchFamily="49" charset="0"/>
              </a:rPr>
              <a:t>,</a:t>
            </a:r>
            <a:r>
              <a:rPr lang="en-US" b="0" dirty="0">
                <a:solidFill>
                  <a:srgbClr val="00B0F0"/>
                </a:solidFill>
                <a:effectLst/>
                <a:latin typeface="Consolas" panose="020B0609020204030204" pitchFamily="49" charset="0"/>
              </a:rPr>
              <a:t>All</a:t>
            </a:r>
            <a:r>
              <a:rPr lang="en-US" b="0" dirty="0">
                <a:effectLst/>
                <a:latin typeface="Consolas" panose="020B0609020204030204" pitchFamily="49" charset="0"/>
              </a:rPr>
              <a:t>(</a:t>
            </a:r>
            <a:r>
              <a:rPr lang="en-US" b="0" dirty="0">
                <a:solidFill>
                  <a:srgbClr val="0070C0"/>
                </a:solidFill>
                <a:effectLst/>
                <a:latin typeface="Consolas" panose="020B0609020204030204" pitchFamily="49" charset="0"/>
              </a:rPr>
              <a:t>'Product'</a:t>
            </a:r>
            <a:r>
              <a:rPr lang="en-US" b="0" dirty="0">
                <a:effectLst/>
                <a:latin typeface="Consolas" panose="020B0609020204030204" pitchFamily="49" charset="0"/>
              </a:rPr>
              <a:t>))</a:t>
            </a:r>
          </a:p>
        </p:txBody>
      </p:sp>
      <p:sp>
        <p:nvSpPr>
          <p:cNvPr id="18" name="TextBox 17">
            <a:extLst>
              <a:ext uri="{FF2B5EF4-FFF2-40B4-BE49-F238E27FC236}">
                <a16:creationId xmlns:a16="http://schemas.microsoft.com/office/drawing/2014/main" id="{AA5FB632-EB5D-690A-6BCF-BB2B5E76AAAC}"/>
              </a:ext>
            </a:extLst>
          </p:cNvPr>
          <p:cNvSpPr txBox="1"/>
          <p:nvPr/>
        </p:nvSpPr>
        <p:spPr>
          <a:xfrm>
            <a:off x="442436" y="6432898"/>
            <a:ext cx="3490372" cy="276999"/>
          </a:xfrm>
          <a:prstGeom prst="rect">
            <a:avLst/>
          </a:prstGeom>
          <a:solidFill>
            <a:schemeClr val="bg1">
              <a:lumMod val="95000"/>
              <a:lumOff val="5000"/>
            </a:schemeClr>
          </a:solidFill>
          <a:ln>
            <a:solidFill>
              <a:schemeClr val="accent4">
                <a:lumMod val="50000"/>
              </a:schemeClr>
            </a:solidFill>
          </a:ln>
        </p:spPr>
        <p:txBody>
          <a:bodyPr wrap="square" rtlCol="0">
            <a:spAutoFit/>
          </a:bodyPr>
          <a:lstStyle/>
          <a:p>
            <a:r>
              <a:rPr lang="en-IN" sz="1200" dirty="0"/>
              <a:t> </a:t>
            </a:r>
            <a:r>
              <a:rPr lang="en-IN" sz="1200" b="1" dirty="0"/>
              <a:t>Total                                 141,388.55       0.78%</a:t>
            </a:r>
          </a:p>
        </p:txBody>
      </p:sp>
    </p:spTree>
    <p:extLst>
      <p:ext uri="{BB962C8B-B14F-4D97-AF65-F5344CB8AC3E}">
        <p14:creationId xmlns:p14="http://schemas.microsoft.com/office/powerpoint/2010/main" val="1943040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D325B9-0028-C7AD-F369-C48966254E9F}"/>
              </a:ext>
            </a:extLst>
          </p:cNvPr>
          <p:cNvSpPr txBox="1"/>
          <p:nvPr/>
        </p:nvSpPr>
        <p:spPr>
          <a:xfrm>
            <a:off x="1104900" y="594345"/>
            <a:ext cx="5713150" cy="5207644"/>
          </a:xfrm>
          <a:prstGeom prst="rect">
            <a:avLst/>
          </a:prstGeom>
          <a:noFill/>
        </p:spPr>
        <p:txBody>
          <a:bodyPr wrap="square">
            <a:spAutoFit/>
          </a:bodyPr>
          <a:lstStyle/>
          <a:p>
            <a:endParaRPr lang="en-IN" sz="1800" i="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IN" sz="30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LIST OF CONTENCTS</a:t>
            </a:r>
          </a:p>
          <a:p>
            <a:endParaRPr lang="en-IN" sz="1800" i="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IN" sz="2000" b="1" i="0"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on Business </a:t>
            </a:r>
            <a:r>
              <a:rPr lang="en-IN" sz="20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
            </a:r>
            <a:r>
              <a:rPr lang="en-IN" sz="2000" b="1" i="0"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ata </a:t>
            </a:r>
            <a:r>
              <a:rPr lang="en-IN" sz="20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IN" sz="2000" b="1" i="0"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nalysis</a:t>
            </a:r>
          </a:p>
          <a:p>
            <a:pPr marL="742950" lvl="1" indent="-285750">
              <a:lnSpc>
                <a:spcPct val="150000"/>
              </a:lnSpc>
              <a:buFont typeface="Arial" panose="020B0604020202020204" pitchFamily="34" charset="0"/>
              <a:buChar char="•"/>
            </a:pPr>
            <a:r>
              <a:rPr lang="en-IN" sz="20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Analysis Tools Used</a:t>
            </a:r>
          </a:p>
          <a:p>
            <a:pPr marL="742950" lvl="1" indent="-285750">
              <a:lnSpc>
                <a:spcPct val="150000"/>
              </a:lnSpc>
              <a:buFont typeface="Arial" panose="020B0604020202020204" pitchFamily="34" charset="0"/>
              <a:buChar char="•"/>
            </a:pPr>
            <a:r>
              <a:rPr lang="en-IN" sz="20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Why Data Analysis ?</a:t>
            </a:r>
          </a:p>
          <a:p>
            <a:pPr marL="742950" lvl="1" indent="-285750">
              <a:lnSpc>
                <a:spcPct val="150000"/>
              </a:lnSpc>
              <a:buFont typeface="Arial" panose="020B0604020202020204" pitchFamily="34" charset="0"/>
              <a:buChar char="•"/>
            </a:pPr>
            <a:r>
              <a:rPr lang="en-IN" sz="20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Overview of Power BI Desktop</a:t>
            </a:r>
          </a:p>
          <a:p>
            <a:pPr marL="742950" lvl="1" indent="-285750">
              <a:lnSpc>
                <a:spcPct val="150000"/>
              </a:lnSpc>
              <a:buFont typeface="Arial" panose="020B0604020202020204" pitchFamily="34" charset="0"/>
              <a:buChar char="•"/>
            </a:pPr>
            <a:r>
              <a:rPr lang="en-IN" sz="20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Analysis Process</a:t>
            </a:r>
          </a:p>
          <a:p>
            <a:pPr marL="742950" lvl="1" indent="-285750">
              <a:lnSpc>
                <a:spcPct val="150000"/>
              </a:lnSpc>
              <a:buFont typeface="Arial" panose="020B0604020202020204" pitchFamily="34" charset="0"/>
              <a:buChar char="•"/>
            </a:pPr>
            <a:r>
              <a:rPr lang="en-IN" sz="20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a:t>
            </a:r>
          </a:p>
          <a:p>
            <a:pPr marL="742950" lvl="1" indent="-285750">
              <a:lnSpc>
                <a:spcPct val="150000"/>
              </a:lnSpc>
              <a:buFont typeface="Arial" panose="020B0604020202020204" pitchFamily="34" charset="0"/>
              <a:buChar char="•"/>
            </a:pPr>
            <a:r>
              <a:rPr lang="en-IN" sz="20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Creating a Dashboard</a:t>
            </a:r>
          </a:p>
          <a:p>
            <a:pPr marL="742950" lvl="1" indent="-285750">
              <a:lnSpc>
                <a:spcPct val="150000"/>
              </a:lnSpc>
              <a:buFont typeface="Arial" panose="020B0604020202020204" pitchFamily="34" charset="0"/>
              <a:buChar char="•"/>
            </a:pPr>
            <a:r>
              <a:rPr lang="en-IN" sz="20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p>
          <a:p>
            <a:pPr marL="742950" lvl="1" indent="-285750">
              <a:lnSpc>
                <a:spcPct val="150000"/>
              </a:lnSpc>
              <a:buFont typeface="Arial" panose="020B0604020202020204" pitchFamily="34" charset="0"/>
              <a:buChar char="•"/>
            </a:pPr>
            <a:r>
              <a:rPr lang="en-IN" sz="2000" b="1" dirty="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Reference</a:t>
            </a:r>
          </a:p>
        </p:txBody>
      </p:sp>
      <p:pic>
        <p:nvPicPr>
          <p:cNvPr id="8" name="Picture 7">
            <a:extLst>
              <a:ext uri="{FF2B5EF4-FFF2-40B4-BE49-F238E27FC236}">
                <a16:creationId xmlns:a16="http://schemas.microsoft.com/office/drawing/2014/main" id="{9F538132-AD71-D1A1-1A67-A55FF68CF412}"/>
              </a:ext>
            </a:extLst>
          </p:cNvPr>
          <p:cNvPicPr>
            <a:picLocks noChangeAspect="1"/>
          </p:cNvPicPr>
          <p:nvPr/>
        </p:nvPicPr>
        <p:blipFill rotWithShape="1">
          <a:blip r:embed="rId2">
            <a:extLst>
              <a:ext uri="{28A0092B-C50C-407E-A947-70E740481C1C}">
                <a14:useLocalDpi xmlns:a14="http://schemas.microsoft.com/office/drawing/2010/main" val="0"/>
              </a:ext>
            </a:extLst>
          </a:blip>
          <a:srcRect l="63932" t="22923" r="12767" b="30486"/>
          <a:stretch/>
        </p:blipFill>
        <p:spPr>
          <a:xfrm>
            <a:off x="7321728" y="1380966"/>
            <a:ext cx="3666478" cy="409606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 name="Arrow: Right 1">
            <a:extLst>
              <a:ext uri="{FF2B5EF4-FFF2-40B4-BE49-F238E27FC236}">
                <a16:creationId xmlns:a16="http://schemas.microsoft.com/office/drawing/2014/main" id="{52099C87-140E-2639-3DA7-C0D19C52CEA8}"/>
              </a:ext>
            </a:extLst>
          </p:cNvPr>
          <p:cNvSpPr/>
          <p:nvPr/>
        </p:nvSpPr>
        <p:spPr>
          <a:xfrm>
            <a:off x="601222" y="972377"/>
            <a:ext cx="503678" cy="318358"/>
          </a:xfrm>
          <a:prstGeom prst="rightArrow">
            <a:avLst/>
          </a:prstGeom>
          <a:solidFill>
            <a:srgbClr val="FF0000"/>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83346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CA9042-86D5-702A-255E-47608E5F3286}"/>
              </a:ext>
            </a:extLst>
          </p:cNvPr>
          <p:cNvSpPr txBox="1"/>
          <p:nvPr/>
        </p:nvSpPr>
        <p:spPr>
          <a:xfrm>
            <a:off x="90257" y="5840668"/>
            <a:ext cx="12011486" cy="923330"/>
          </a:xfrm>
          <a:prstGeom prst="rect">
            <a:avLst/>
          </a:prstGeom>
          <a:noFill/>
        </p:spPr>
        <p:txBody>
          <a:bodyPr wrap="square">
            <a:spAutoFit/>
          </a:bodyPr>
          <a:lstStyle/>
          <a:p>
            <a:pPr algn="just"/>
            <a:r>
              <a:rPr lang="en-US" b="0" i="0" dirty="0">
                <a:solidFill>
                  <a:srgbClr val="202124"/>
                </a:solidFill>
                <a:effectLst/>
                <a:highlight>
                  <a:srgbClr val="FFFF00"/>
                </a:highlight>
                <a:latin typeface="Times New Roman" panose="02020603050405020304" pitchFamily="18" charset="0"/>
                <a:cs typeface="Times New Roman" panose="02020603050405020304" pitchFamily="18" charset="0"/>
              </a:rPr>
              <a:t>A Power BI dashboard is </a:t>
            </a:r>
            <a:r>
              <a:rPr lang="en-US" b="1" i="0" dirty="0">
                <a:solidFill>
                  <a:srgbClr val="202124"/>
                </a:solidFill>
                <a:effectLst/>
                <a:highlight>
                  <a:srgbClr val="FFFF00"/>
                </a:highlight>
                <a:latin typeface="Times New Roman" panose="02020603050405020304" pitchFamily="18" charset="0"/>
                <a:cs typeface="Times New Roman" panose="02020603050405020304" pitchFamily="18" charset="0"/>
              </a:rPr>
              <a:t>a single page, often called a canvas, that tells a story through visualizations</a:t>
            </a:r>
            <a:r>
              <a:rPr lang="en-US" b="0" i="0" dirty="0">
                <a:solidFill>
                  <a:srgbClr val="202124"/>
                </a:solidFill>
                <a:effectLst/>
                <a:highlight>
                  <a:srgbClr val="FFFF00"/>
                </a:highlight>
                <a:latin typeface="Times New Roman" panose="02020603050405020304" pitchFamily="18" charset="0"/>
                <a:cs typeface="Times New Roman" panose="02020603050405020304" pitchFamily="18" charset="0"/>
              </a:rPr>
              <a:t>. Because it's limited to one page, a well-designed dashboard contains only the highlights of that story. Readers can view related reports for the details. Dashboards are a feature of the Power BI service only.</a:t>
            </a:r>
            <a:endParaRPr lang="en-IN" dirty="0">
              <a:highlight>
                <a:srgbClr val="FFFF00"/>
              </a:highligh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3F283CD-54BC-316F-9AB9-26C0B602A985}"/>
              </a:ext>
            </a:extLst>
          </p:cNvPr>
          <p:cNvPicPr>
            <a:picLocks noChangeAspect="1"/>
          </p:cNvPicPr>
          <p:nvPr/>
        </p:nvPicPr>
        <p:blipFill rotWithShape="1">
          <a:blip r:embed="rId2">
            <a:extLst>
              <a:ext uri="{28A0092B-C50C-407E-A947-70E740481C1C}">
                <a14:useLocalDpi xmlns:a14="http://schemas.microsoft.com/office/drawing/2010/main" val="0"/>
              </a:ext>
            </a:extLst>
          </a:blip>
          <a:srcRect l="52645" t="40389" r="26966" b="36828"/>
          <a:stretch/>
        </p:blipFill>
        <p:spPr>
          <a:xfrm>
            <a:off x="681366" y="310692"/>
            <a:ext cx="3623299" cy="2277502"/>
          </a:xfrm>
          <a:prstGeom prst="rect">
            <a:avLst/>
          </a:prstGeom>
          <a:ln w="88900" cap="sq" cmpd="thickThin">
            <a:solidFill>
              <a:srgbClr val="000000"/>
            </a:solidFill>
            <a:prstDash val="solid"/>
            <a:miter lim="800000"/>
          </a:ln>
          <a:effectLst>
            <a:innerShdw blurRad="76200">
              <a:srgbClr val="000000"/>
            </a:innerShdw>
          </a:effectLst>
        </p:spPr>
      </p:pic>
      <p:sp>
        <p:nvSpPr>
          <p:cNvPr id="7" name="Arrow: Right 6">
            <a:extLst>
              <a:ext uri="{FF2B5EF4-FFF2-40B4-BE49-F238E27FC236}">
                <a16:creationId xmlns:a16="http://schemas.microsoft.com/office/drawing/2014/main" id="{13D44A4D-67A7-B971-3CAC-A8FA39BEBF7D}"/>
              </a:ext>
            </a:extLst>
          </p:cNvPr>
          <p:cNvSpPr/>
          <p:nvPr/>
        </p:nvSpPr>
        <p:spPr>
          <a:xfrm>
            <a:off x="202374" y="1309188"/>
            <a:ext cx="478992" cy="318358"/>
          </a:xfrm>
          <a:prstGeom prst="rightArrow">
            <a:avLst/>
          </a:prstGeom>
          <a:solidFill>
            <a:srgbClr val="FF0000"/>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950990F0-132C-9690-DE85-DDFB75E9DCCC}"/>
              </a:ext>
            </a:extLst>
          </p:cNvPr>
          <p:cNvPicPr>
            <a:picLocks noChangeAspect="1"/>
          </p:cNvPicPr>
          <p:nvPr/>
        </p:nvPicPr>
        <p:blipFill rotWithShape="1">
          <a:blip r:embed="rId3">
            <a:extLst>
              <a:ext uri="{28A0092B-C50C-407E-A947-70E740481C1C}">
                <a14:useLocalDpi xmlns:a14="http://schemas.microsoft.com/office/drawing/2010/main" val="0"/>
              </a:ext>
            </a:extLst>
          </a:blip>
          <a:srcRect l="46384" t="45308" r="39344" b="47832"/>
          <a:stretch/>
        </p:blipFill>
        <p:spPr>
          <a:xfrm>
            <a:off x="3891463" y="1978336"/>
            <a:ext cx="1904171" cy="534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3C65650C-47D1-B201-8149-35BBDF8BA3DF}"/>
              </a:ext>
            </a:extLst>
          </p:cNvPr>
          <p:cNvSpPr txBox="1"/>
          <p:nvPr/>
        </p:nvSpPr>
        <p:spPr>
          <a:xfrm>
            <a:off x="4376691" y="440939"/>
            <a:ext cx="6152226" cy="984885"/>
          </a:xfrm>
          <a:prstGeom prst="rect">
            <a:avLst/>
          </a:prstGeom>
          <a:noFill/>
        </p:spPr>
        <p:txBody>
          <a:bodyPr wrap="square" rtlCol="0">
            <a:spAutoFit/>
          </a:bodyPr>
          <a:lstStyle/>
          <a:p>
            <a:pPr algn="ctr"/>
            <a:r>
              <a:rPr lang="en-IN" sz="2200" b="1" dirty="0">
                <a:solidFill>
                  <a:srgbClr val="FFFF00"/>
                </a:solidFill>
                <a:latin typeface="Times New Roman" panose="02020603050405020304" pitchFamily="18" charset="0"/>
                <a:cs typeface="Times New Roman" panose="02020603050405020304" pitchFamily="18" charset="0"/>
              </a:rPr>
              <a:t>Pie Chart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It shows total revenue done by the supervisor of the sales. </a:t>
            </a:r>
          </a:p>
        </p:txBody>
      </p:sp>
      <p:pic>
        <p:nvPicPr>
          <p:cNvPr id="13" name="Picture 12">
            <a:extLst>
              <a:ext uri="{FF2B5EF4-FFF2-40B4-BE49-F238E27FC236}">
                <a16:creationId xmlns:a16="http://schemas.microsoft.com/office/drawing/2014/main" id="{A492045A-E985-19E3-1E68-77DB26C5248F}"/>
              </a:ext>
            </a:extLst>
          </p:cNvPr>
          <p:cNvPicPr>
            <a:picLocks noChangeAspect="1"/>
          </p:cNvPicPr>
          <p:nvPr/>
        </p:nvPicPr>
        <p:blipFill rotWithShape="1">
          <a:blip r:embed="rId4">
            <a:extLst>
              <a:ext uri="{28A0092B-C50C-407E-A947-70E740481C1C}">
                <a14:useLocalDpi xmlns:a14="http://schemas.microsoft.com/office/drawing/2010/main" val="0"/>
              </a:ext>
            </a:extLst>
          </a:blip>
          <a:srcRect l="55122" t="62136" r="28495" b="14431"/>
          <a:stretch/>
        </p:blipFill>
        <p:spPr>
          <a:xfrm>
            <a:off x="681366" y="3116730"/>
            <a:ext cx="3056133" cy="2458715"/>
          </a:xfrm>
          <a:prstGeom prst="rect">
            <a:avLst/>
          </a:prstGeom>
          <a:ln w="88900" cap="sq" cmpd="thickThin">
            <a:solidFill>
              <a:srgbClr val="000000"/>
            </a:solidFill>
            <a:prstDash val="solid"/>
            <a:miter lim="800000"/>
          </a:ln>
          <a:effectLst>
            <a:innerShdw blurRad="76200">
              <a:srgbClr val="000000"/>
            </a:innerShdw>
          </a:effectLst>
        </p:spPr>
      </p:pic>
      <p:sp>
        <p:nvSpPr>
          <p:cNvPr id="14" name="Arrow: Right 13">
            <a:extLst>
              <a:ext uri="{FF2B5EF4-FFF2-40B4-BE49-F238E27FC236}">
                <a16:creationId xmlns:a16="http://schemas.microsoft.com/office/drawing/2014/main" id="{B0A1B18C-07C5-0592-97E9-03574BBF83A7}"/>
              </a:ext>
            </a:extLst>
          </p:cNvPr>
          <p:cNvSpPr/>
          <p:nvPr/>
        </p:nvSpPr>
        <p:spPr>
          <a:xfrm>
            <a:off x="202374" y="4001096"/>
            <a:ext cx="478992" cy="318358"/>
          </a:xfrm>
          <a:prstGeom prst="rightArrow">
            <a:avLst/>
          </a:prstGeom>
          <a:solidFill>
            <a:srgbClr val="FF0000"/>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B8627FFD-7C68-8ECD-A18A-617A9CAC6A40}"/>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t="67315" r="37524" b="26270"/>
          <a:stretch/>
        </p:blipFill>
        <p:spPr>
          <a:xfrm>
            <a:off x="3384195" y="4876910"/>
            <a:ext cx="1840939" cy="534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22A0B3CC-AFC2-9F65-FAF5-3F02BE398998}"/>
              </a:ext>
            </a:extLst>
          </p:cNvPr>
          <p:cNvSpPr txBox="1"/>
          <p:nvPr/>
        </p:nvSpPr>
        <p:spPr>
          <a:xfrm>
            <a:off x="3891463" y="3285034"/>
            <a:ext cx="6152226" cy="1261884"/>
          </a:xfrm>
          <a:prstGeom prst="rect">
            <a:avLst/>
          </a:prstGeom>
          <a:noFill/>
        </p:spPr>
        <p:txBody>
          <a:bodyPr wrap="square" rtlCol="0">
            <a:spAutoFit/>
          </a:bodyPr>
          <a:lstStyle/>
          <a:p>
            <a:pPr algn="ctr"/>
            <a:r>
              <a:rPr lang="en-IN" sz="2200" b="1" dirty="0">
                <a:solidFill>
                  <a:srgbClr val="FFFF00"/>
                </a:solidFill>
                <a:latin typeface="Times New Roman" panose="02020603050405020304" pitchFamily="18" charset="0"/>
                <a:cs typeface="Times New Roman" panose="02020603050405020304" pitchFamily="18" charset="0"/>
              </a:rPr>
              <a:t>Donut Chart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It shows total revenue as been done by the channel of the sales. </a:t>
            </a:r>
          </a:p>
        </p:txBody>
      </p:sp>
    </p:spTree>
    <p:extLst>
      <p:ext uri="{BB962C8B-B14F-4D97-AF65-F5344CB8AC3E}">
        <p14:creationId xmlns:p14="http://schemas.microsoft.com/office/powerpoint/2010/main" val="1845867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696037-C4A6-3DAD-7B10-710321B5E1F0}"/>
              </a:ext>
            </a:extLst>
          </p:cNvPr>
          <p:cNvSpPr txBox="1"/>
          <p:nvPr/>
        </p:nvSpPr>
        <p:spPr>
          <a:xfrm>
            <a:off x="1752903" y="-26634"/>
            <a:ext cx="8686191" cy="369332"/>
          </a:xfrm>
          <a:prstGeom prst="rect">
            <a:avLst/>
          </a:prstGeom>
          <a:noFill/>
        </p:spPr>
        <p:txBody>
          <a:bodyPr wrap="square" rtlCol="0">
            <a:spAutoFit/>
          </a:bodyPr>
          <a:lstStyle/>
          <a:p>
            <a:r>
              <a:rPr lang="en-IN" b="1" dirty="0">
                <a:solidFill>
                  <a:schemeClr val="accent3"/>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VISUALIZATION OF SALES DATA IN DETAIL AND CREATED A DASHBOARD… </a:t>
            </a:r>
          </a:p>
        </p:txBody>
      </p:sp>
      <p:pic>
        <p:nvPicPr>
          <p:cNvPr id="5" name="Picture 4">
            <a:extLst>
              <a:ext uri="{FF2B5EF4-FFF2-40B4-BE49-F238E27FC236}">
                <a16:creationId xmlns:a16="http://schemas.microsoft.com/office/drawing/2014/main" id="{3AA8D463-150D-B7D1-6B70-724930993850}"/>
              </a:ext>
            </a:extLst>
          </p:cNvPr>
          <p:cNvPicPr>
            <a:picLocks noChangeAspect="1"/>
          </p:cNvPicPr>
          <p:nvPr/>
        </p:nvPicPr>
        <p:blipFill rotWithShape="1">
          <a:blip r:embed="rId2">
            <a:extLst>
              <a:ext uri="{28A0092B-C50C-407E-A947-70E740481C1C}">
                <a14:useLocalDpi xmlns:a14="http://schemas.microsoft.com/office/drawing/2010/main" val="0"/>
              </a:ext>
            </a:extLst>
          </a:blip>
          <a:srcRect l="14911" t="18694" r="22719" b="12181"/>
          <a:stretch/>
        </p:blipFill>
        <p:spPr>
          <a:xfrm>
            <a:off x="362670" y="342698"/>
            <a:ext cx="11466655" cy="6404330"/>
          </a:xfrm>
          <a:prstGeom prst="rect">
            <a:avLst/>
          </a:prstGeom>
          <a:ln w="889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B0DEF2AB-74D2-69C6-FD74-17DA31503471}"/>
              </a:ext>
            </a:extLst>
          </p:cNvPr>
          <p:cNvSpPr txBox="1"/>
          <p:nvPr/>
        </p:nvSpPr>
        <p:spPr>
          <a:xfrm>
            <a:off x="8673484" y="1988596"/>
            <a:ext cx="2956264" cy="238527"/>
          </a:xfrm>
          <a:prstGeom prst="rect">
            <a:avLst/>
          </a:prstGeom>
          <a:solidFill>
            <a:schemeClr val="bg1">
              <a:lumMod val="95000"/>
              <a:lumOff val="5000"/>
            </a:schemeClr>
          </a:solidFill>
          <a:ln>
            <a:solidFill>
              <a:schemeClr val="accent4">
                <a:lumMod val="50000"/>
              </a:schemeClr>
            </a:solidFill>
          </a:ln>
        </p:spPr>
        <p:txBody>
          <a:bodyPr wrap="square" rtlCol="0">
            <a:spAutoFit/>
          </a:bodyPr>
          <a:lstStyle/>
          <a:p>
            <a:r>
              <a:rPr lang="en-IN" sz="950" dirty="0"/>
              <a:t> </a:t>
            </a:r>
            <a:r>
              <a:rPr lang="en-IN" sz="950" b="1" dirty="0"/>
              <a:t>Total                                    141,388.55        0.78%</a:t>
            </a:r>
          </a:p>
        </p:txBody>
      </p:sp>
    </p:spTree>
    <p:extLst>
      <p:ext uri="{BB962C8B-B14F-4D97-AF65-F5344CB8AC3E}">
        <p14:creationId xmlns:p14="http://schemas.microsoft.com/office/powerpoint/2010/main" val="2691070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90580-143C-C147-1D98-D463A693EAC8}"/>
              </a:ext>
            </a:extLst>
          </p:cNvPr>
          <p:cNvSpPr>
            <a:spLocks noGrp="1"/>
          </p:cNvSpPr>
          <p:nvPr>
            <p:ph type="title"/>
          </p:nvPr>
        </p:nvSpPr>
        <p:spPr>
          <a:xfrm>
            <a:off x="1143000" y="443882"/>
            <a:ext cx="9905998" cy="1023151"/>
          </a:xfrm>
        </p:spPr>
        <p:txBody>
          <a:bodyPr>
            <a:normAutofit/>
          </a:bodyPr>
          <a:lstStyle/>
          <a:p>
            <a:pPr algn="ctr"/>
            <a:r>
              <a:rPr lang="en-IN" sz="3800" b="1" dirty="0">
                <a:solidFill>
                  <a:srgbClr val="FF0000"/>
                </a:solidFill>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2C72ADC3-6C84-0ED0-A152-FADA25FF4A57}"/>
              </a:ext>
            </a:extLst>
          </p:cNvPr>
          <p:cNvSpPr txBox="1"/>
          <p:nvPr/>
        </p:nvSpPr>
        <p:spPr>
          <a:xfrm>
            <a:off x="730913" y="1512321"/>
            <a:ext cx="10730171" cy="3833357"/>
          </a:xfrm>
          <a:prstGeom prst="rect">
            <a:avLst/>
          </a:prstGeom>
          <a:noFill/>
        </p:spPr>
        <p:txBody>
          <a:bodyPr wrap="square">
            <a:spAutoFit/>
          </a:bodyPr>
          <a:lstStyle/>
          <a:p>
            <a:pPr algn="just">
              <a:lnSpc>
                <a:spcPct val="150000"/>
              </a:lnSpc>
              <a:spcAft>
                <a:spcPts val="800"/>
              </a:spcAft>
            </a:pPr>
            <a:r>
              <a:rPr lang="en-US" sz="1800" b="1" dirty="0">
                <a:solidFill>
                  <a:srgbClr val="FFFF00"/>
                </a:solidFill>
                <a:effectLst/>
                <a:latin typeface="Times New Roman" panose="02020603050405020304" pitchFamily="18" charset="0"/>
                <a:ea typeface="Times New Roman" panose="02020603050405020304" pitchFamily="18" charset="0"/>
              </a:rPr>
              <a:t>As more and more data is generated and collected, data analysis requires scalable, flexible, and high performing tools to provide insights in a timely fashion. However, organizations are facing a growing big data ecosystem where new tools emerge and become outdated very quickly.</a:t>
            </a:r>
          </a:p>
          <a:p>
            <a:pPr algn="just">
              <a:lnSpc>
                <a:spcPct val="150000"/>
              </a:lnSpc>
              <a:spcAft>
                <a:spcPts val="800"/>
              </a:spcAft>
            </a:pPr>
            <a:endParaRPr lang="en-IN" sz="1600" b="1" dirty="0">
              <a:solidFill>
                <a:srgbClr val="FFFF00"/>
              </a:solidFill>
              <a:effectLst/>
              <a:latin typeface="Times New Roman" panose="02020603050405020304" pitchFamily="18" charset="0"/>
              <a:ea typeface="Times New Roman" panose="02020603050405020304" pitchFamily="18" charset="0"/>
            </a:endParaRPr>
          </a:p>
          <a:p>
            <a:pPr marL="742950" lvl="1" indent="-285750" algn="just">
              <a:lnSpc>
                <a:spcPct val="150000"/>
              </a:lnSpc>
              <a:spcAft>
                <a:spcPts val="800"/>
              </a:spcAft>
              <a:buFont typeface="Arial" panose="020B0604020202020204" pitchFamily="34" charset="0"/>
              <a:buChar char="•"/>
            </a:pPr>
            <a:r>
              <a:rPr lang="en-IN" b="1" dirty="0">
                <a:solidFill>
                  <a:srgbClr val="FFFF00"/>
                </a:solidFill>
                <a:latin typeface="Times New Roman" panose="02020603050405020304" pitchFamily="18" charset="0"/>
                <a:ea typeface="Times New Roman" panose="02020603050405020304" pitchFamily="18" charset="0"/>
              </a:rPr>
              <a:t>D</a:t>
            </a:r>
            <a:r>
              <a:rPr lang="en-IN" b="1" dirty="0">
                <a:solidFill>
                  <a:srgbClr val="FFFF00"/>
                </a:solidFill>
                <a:effectLst/>
                <a:latin typeface="Times New Roman" panose="02020603050405020304" pitchFamily="18" charset="0"/>
                <a:ea typeface="Times New Roman" panose="02020603050405020304" pitchFamily="18" charset="0"/>
              </a:rPr>
              <a:t>erive a conclusion regarding the information they hold.</a:t>
            </a:r>
          </a:p>
          <a:p>
            <a:pPr marL="742950" lvl="1" indent="-285750" algn="just">
              <a:lnSpc>
                <a:spcPct val="150000"/>
              </a:lnSpc>
              <a:spcAft>
                <a:spcPts val="800"/>
              </a:spcAft>
              <a:buFont typeface="Arial" panose="020B0604020202020204" pitchFamily="34" charset="0"/>
              <a:buChar char="•"/>
            </a:pPr>
            <a:r>
              <a:rPr lang="en-US" b="1" dirty="0">
                <a:solidFill>
                  <a:srgbClr val="FFFF00"/>
                </a:solidFill>
                <a:latin typeface="Times New Roman" panose="02020603050405020304" pitchFamily="18" charset="0"/>
                <a:ea typeface="Times New Roman" panose="02020603050405020304" pitchFamily="18" charset="0"/>
              </a:rPr>
              <a:t>C</a:t>
            </a:r>
            <a:r>
              <a:rPr lang="en-US" b="1" dirty="0">
                <a:solidFill>
                  <a:srgbClr val="FFFF00"/>
                </a:solidFill>
                <a:effectLst/>
                <a:latin typeface="Times New Roman" panose="02020603050405020304" pitchFamily="18" charset="0"/>
                <a:ea typeface="Times New Roman" panose="02020603050405020304" pitchFamily="18" charset="0"/>
              </a:rPr>
              <a:t>learly communicate what a dataset can and cannot tell us about the world.</a:t>
            </a:r>
          </a:p>
          <a:p>
            <a:pPr marL="742950" lvl="1" indent="-285750" algn="just">
              <a:lnSpc>
                <a:spcPct val="150000"/>
              </a:lnSpc>
              <a:spcAft>
                <a:spcPts val="800"/>
              </a:spcAft>
              <a:buFont typeface="Arial" panose="020B0604020202020204" pitchFamily="34" charset="0"/>
              <a:buChar char="•"/>
            </a:pPr>
            <a:r>
              <a:rPr lang="en-US" b="1" dirty="0">
                <a:solidFill>
                  <a:srgbClr val="FFFF00"/>
                </a:solidFill>
                <a:latin typeface="Times New Roman" panose="02020603050405020304" pitchFamily="18" charset="0"/>
                <a:ea typeface="Times New Roman" panose="02020603050405020304" pitchFamily="18" charset="0"/>
              </a:rPr>
              <a:t>F</a:t>
            </a:r>
            <a:r>
              <a:rPr lang="en-US" b="1" dirty="0">
                <a:solidFill>
                  <a:srgbClr val="FFFF00"/>
                </a:solidFill>
                <a:effectLst/>
                <a:latin typeface="Times New Roman" panose="02020603050405020304" pitchFamily="18" charset="0"/>
                <a:ea typeface="Times New Roman" panose="02020603050405020304" pitchFamily="18" charset="0"/>
              </a:rPr>
              <a:t>ind trends and solve problems.</a:t>
            </a:r>
          </a:p>
          <a:p>
            <a:pPr marL="742950" lvl="1" indent="-285750" algn="just">
              <a:lnSpc>
                <a:spcPct val="150000"/>
              </a:lnSpc>
              <a:spcAft>
                <a:spcPts val="800"/>
              </a:spcAft>
              <a:buFont typeface="Arial" panose="020B0604020202020204" pitchFamily="34" charset="0"/>
              <a:buChar char="•"/>
            </a:pPr>
            <a:r>
              <a:rPr lang="en-US" b="1" dirty="0">
                <a:solidFill>
                  <a:srgbClr val="FFFF00"/>
                </a:solidFill>
                <a:latin typeface="Times New Roman" panose="02020603050405020304" pitchFamily="18" charset="0"/>
                <a:ea typeface="Times New Roman" panose="02020603050405020304" pitchFamily="18" charset="0"/>
              </a:rPr>
              <a:t>S</a:t>
            </a:r>
            <a:r>
              <a:rPr lang="en-US" b="1" dirty="0">
                <a:solidFill>
                  <a:srgbClr val="FFFF00"/>
                </a:solidFill>
                <a:effectLst/>
                <a:latin typeface="Times New Roman" panose="02020603050405020304" pitchFamily="18" charset="0"/>
                <a:ea typeface="Times New Roman" panose="02020603050405020304" pitchFamily="18" charset="0"/>
              </a:rPr>
              <a:t>haping business processes and improving decision-making and business results.</a:t>
            </a:r>
          </a:p>
        </p:txBody>
      </p:sp>
    </p:spTree>
    <p:extLst>
      <p:ext uri="{BB962C8B-B14F-4D97-AF65-F5344CB8AC3E}">
        <p14:creationId xmlns:p14="http://schemas.microsoft.com/office/powerpoint/2010/main" val="2735045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47E54-846A-F667-9D48-71CC77EEA16A}"/>
              </a:ext>
            </a:extLst>
          </p:cNvPr>
          <p:cNvSpPr>
            <a:spLocks noGrp="1"/>
          </p:cNvSpPr>
          <p:nvPr>
            <p:ph type="title"/>
          </p:nvPr>
        </p:nvSpPr>
        <p:spPr>
          <a:xfrm>
            <a:off x="1143001" y="97734"/>
            <a:ext cx="9905998" cy="884904"/>
          </a:xfrm>
        </p:spPr>
        <p:txBody>
          <a:bodyPr>
            <a:normAutofit/>
          </a:bodyPr>
          <a:lstStyle/>
          <a:p>
            <a:pPr algn="ctr"/>
            <a:r>
              <a:rPr lang="en-IN" sz="3800" b="1" dirty="0">
                <a:solidFill>
                  <a:srgbClr val="92D050"/>
                </a:solidFill>
                <a:latin typeface="Times New Roman" panose="02020603050405020304" pitchFamily="18" charset="0"/>
                <a:cs typeface="Times New Roman" panose="02020603050405020304" pitchFamily="18" charset="0"/>
              </a:rPr>
              <a:t>-:REFERENCE:-</a:t>
            </a:r>
          </a:p>
        </p:txBody>
      </p:sp>
      <p:sp>
        <p:nvSpPr>
          <p:cNvPr id="4" name="TextBox 3">
            <a:extLst>
              <a:ext uri="{FF2B5EF4-FFF2-40B4-BE49-F238E27FC236}">
                <a16:creationId xmlns:a16="http://schemas.microsoft.com/office/drawing/2014/main" id="{7E75F8FC-97EA-9008-D095-6CEF787CA2A6}"/>
              </a:ext>
            </a:extLst>
          </p:cNvPr>
          <p:cNvSpPr txBox="1"/>
          <p:nvPr/>
        </p:nvSpPr>
        <p:spPr>
          <a:xfrm>
            <a:off x="221941" y="1362749"/>
            <a:ext cx="5696337" cy="2528706"/>
          </a:xfrm>
          <a:prstGeom prst="rect">
            <a:avLst/>
          </a:prstGeom>
          <a:noFill/>
        </p:spPr>
        <p:txBody>
          <a:bodyPr wrap="square">
            <a:spAutoFit/>
          </a:bodyPr>
          <a:lstStyle/>
          <a:p>
            <a:pPr algn="just">
              <a:lnSpc>
                <a:spcPct val="150000"/>
              </a:lnSpc>
              <a:spcAft>
                <a:spcPts val="800"/>
              </a:spcAft>
            </a:pPr>
            <a:r>
              <a:rPr lang="en-US" sz="1500" b="1" dirty="0">
                <a:solidFill>
                  <a:srgbClr val="00B0F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WEBSITES:</a:t>
            </a:r>
          </a:p>
          <a:p>
            <a:pPr marL="742950" lvl="1" indent="-285750" algn="just">
              <a:lnSpc>
                <a:spcPct val="150000"/>
              </a:lnSpc>
              <a:spcAft>
                <a:spcPts val="800"/>
              </a:spcAft>
              <a:buFont typeface="Arial" panose="020B0604020202020204" pitchFamily="34" charset="0"/>
              <a:buChar char="•"/>
            </a:pPr>
            <a:r>
              <a:rPr lang="en-US" sz="1400" dirty="0">
                <a:solidFill>
                  <a:schemeClr val="bg2">
                    <a:lumMod val="40000"/>
                    <a:lumOff val="60000"/>
                  </a:schemeClr>
                </a:solidFill>
                <a:effectLst/>
                <a:latin typeface="Times New Roman" panose="02020603050405020304" pitchFamily="18" charset="0"/>
                <a:ea typeface="Times New Roman" panose="02020603050405020304" pitchFamily="18" charset="0"/>
              </a:rPr>
              <a:t>https://support.microsoft.com/en-us/office/excel</a:t>
            </a:r>
            <a:endParaRPr lang="en-IN" sz="1400" dirty="0">
              <a:solidFill>
                <a:schemeClr val="bg2">
                  <a:lumMod val="40000"/>
                  <a:lumOff val="60000"/>
                </a:schemeClr>
              </a:solidFill>
              <a:effectLst/>
              <a:latin typeface="Times New Roman" panose="02020603050405020304" pitchFamily="18" charset="0"/>
              <a:ea typeface="Times New Roman" panose="02020603050405020304" pitchFamily="18" charset="0"/>
            </a:endParaRPr>
          </a:p>
          <a:p>
            <a:pPr marL="742950" lvl="1" indent="-285750" algn="just">
              <a:lnSpc>
                <a:spcPct val="150000"/>
              </a:lnSpc>
              <a:spcAft>
                <a:spcPts val="800"/>
              </a:spcAft>
              <a:buFont typeface="Arial" panose="020B0604020202020204" pitchFamily="34" charset="0"/>
              <a:buChar char="•"/>
            </a:pPr>
            <a:r>
              <a:rPr lang="en-US" sz="1400" dirty="0">
                <a:solidFill>
                  <a:schemeClr val="bg2">
                    <a:lumMod val="40000"/>
                    <a:lumOff val="60000"/>
                  </a:schemeClr>
                </a:solidFill>
                <a:effectLst/>
                <a:latin typeface="Times New Roman" panose="02020603050405020304" pitchFamily="18" charset="0"/>
                <a:ea typeface="Times New Roman" panose="02020603050405020304" pitchFamily="18" charset="0"/>
              </a:rPr>
              <a:t>https://www.microsoft.com/en-ww/microsoft-365/excel</a:t>
            </a:r>
            <a:endParaRPr lang="en-IN" sz="1400" dirty="0">
              <a:solidFill>
                <a:schemeClr val="bg2">
                  <a:lumMod val="40000"/>
                  <a:lumOff val="60000"/>
                </a:schemeClr>
              </a:solidFill>
              <a:effectLst/>
              <a:latin typeface="Times New Roman" panose="02020603050405020304" pitchFamily="18" charset="0"/>
              <a:ea typeface="Times New Roman" panose="02020603050405020304" pitchFamily="18" charset="0"/>
            </a:endParaRPr>
          </a:p>
          <a:p>
            <a:pPr marL="742950" lvl="1" indent="-285750" algn="just">
              <a:lnSpc>
                <a:spcPct val="150000"/>
              </a:lnSpc>
              <a:spcAft>
                <a:spcPts val="800"/>
              </a:spcAft>
              <a:buFont typeface="Arial" panose="020B0604020202020204" pitchFamily="34" charset="0"/>
              <a:buChar char="•"/>
            </a:pPr>
            <a:r>
              <a:rPr lang="en-US" sz="1400" dirty="0">
                <a:solidFill>
                  <a:schemeClr val="bg2">
                    <a:lumMod val="40000"/>
                    <a:lumOff val="60000"/>
                  </a:schemeClr>
                </a:solidFill>
                <a:effectLst/>
                <a:latin typeface="Times New Roman" panose="02020603050405020304" pitchFamily="18" charset="0"/>
                <a:ea typeface="Times New Roman" panose="02020603050405020304" pitchFamily="18" charset="0"/>
              </a:rPr>
              <a:t>https://www.javatpoint.com/excel-tutorial</a:t>
            </a:r>
            <a:endParaRPr lang="en-IN" sz="1400" dirty="0">
              <a:solidFill>
                <a:schemeClr val="bg2">
                  <a:lumMod val="40000"/>
                  <a:lumOff val="60000"/>
                </a:schemeClr>
              </a:solidFill>
              <a:effectLst/>
              <a:latin typeface="Times New Roman" panose="02020603050405020304" pitchFamily="18" charset="0"/>
              <a:ea typeface="Times New Roman" panose="02020603050405020304" pitchFamily="18" charset="0"/>
            </a:endParaRPr>
          </a:p>
          <a:p>
            <a:pPr marL="742950" lvl="1" indent="-285750" algn="just">
              <a:lnSpc>
                <a:spcPct val="150000"/>
              </a:lnSpc>
              <a:spcAft>
                <a:spcPts val="800"/>
              </a:spcAft>
              <a:buFont typeface="Arial" panose="020B0604020202020204" pitchFamily="34" charset="0"/>
              <a:buChar char="•"/>
            </a:pPr>
            <a:r>
              <a:rPr lang="en-US" sz="1400" dirty="0">
                <a:solidFill>
                  <a:schemeClr val="bg2">
                    <a:lumMod val="40000"/>
                    <a:lumOff val="60000"/>
                  </a:schemeClr>
                </a:solidFill>
                <a:effectLst/>
                <a:latin typeface="Times New Roman" panose="02020603050405020304" pitchFamily="18" charset="0"/>
                <a:ea typeface="Times New Roman" panose="02020603050405020304" pitchFamily="18" charset="0"/>
              </a:rPr>
              <a:t>https://www.tutorialspoint.com/power_bi/</a:t>
            </a:r>
            <a:endParaRPr lang="en-IN" sz="1400" dirty="0">
              <a:solidFill>
                <a:schemeClr val="bg2">
                  <a:lumMod val="40000"/>
                  <a:lumOff val="60000"/>
                </a:schemeClr>
              </a:solidFill>
              <a:effectLst/>
              <a:latin typeface="Times New Roman" panose="02020603050405020304" pitchFamily="18" charset="0"/>
              <a:ea typeface="Times New Roman" panose="02020603050405020304" pitchFamily="18" charset="0"/>
            </a:endParaRPr>
          </a:p>
          <a:p>
            <a:pPr marL="742950" lvl="1" indent="-285750" algn="just">
              <a:lnSpc>
                <a:spcPct val="150000"/>
              </a:lnSpc>
              <a:spcAft>
                <a:spcPts val="800"/>
              </a:spcAft>
              <a:buFont typeface="Arial" panose="020B0604020202020204" pitchFamily="34" charset="0"/>
              <a:buChar char="•"/>
            </a:pPr>
            <a:r>
              <a:rPr lang="en-US" sz="1400" dirty="0">
                <a:solidFill>
                  <a:schemeClr val="bg2">
                    <a:lumMod val="40000"/>
                    <a:lumOff val="60000"/>
                  </a:schemeClr>
                </a:solidFill>
                <a:effectLst/>
                <a:latin typeface="Times New Roman" panose="02020603050405020304" pitchFamily="18" charset="0"/>
                <a:ea typeface="Times New Roman" panose="02020603050405020304" pitchFamily="18" charset="0"/>
              </a:rPr>
              <a:t>https://www.khanacademy.org/math/statistics-probability</a:t>
            </a:r>
            <a:endParaRPr lang="en-IN" sz="1400" dirty="0">
              <a:solidFill>
                <a:schemeClr val="bg2">
                  <a:lumMod val="40000"/>
                  <a:lumOff val="60000"/>
                </a:schemeClr>
              </a:solidFill>
              <a:effectLst/>
              <a:latin typeface="Times New Roman" panose="02020603050405020304" pitchFamily="18" charset="0"/>
              <a:ea typeface="Times New Roman" panose="02020603050405020304" pitchFamily="18" charset="0"/>
            </a:endParaRPr>
          </a:p>
        </p:txBody>
      </p:sp>
      <p:sp>
        <p:nvSpPr>
          <p:cNvPr id="3" name="TextBox 2">
            <a:extLst>
              <a:ext uri="{FF2B5EF4-FFF2-40B4-BE49-F238E27FC236}">
                <a16:creationId xmlns:a16="http://schemas.microsoft.com/office/drawing/2014/main" id="{B8E6FCE2-E99D-9F46-1012-B10BEE553CEE}"/>
              </a:ext>
            </a:extLst>
          </p:cNvPr>
          <p:cNvSpPr txBox="1"/>
          <p:nvPr/>
        </p:nvSpPr>
        <p:spPr>
          <a:xfrm>
            <a:off x="221941" y="4230898"/>
            <a:ext cx="5879977" cy="1892826"/>
          </a:xfrm>
          <a:prstGeom prst="rect">
            <a:avLst/>
          </a:prstGeom>
          <a:noFill/>
        </p:spPr>
        <p:txBody>
          <a:bodyPr wrap="square" rtlCol="0">
            <a:spAutoFit/>
          </a:bodyPr>
          <a:lstStyle/>
          <a:p>
            <a:r>
              <a:rPr lang="en-IN" sz="1500" b="1" dirty="0">
                <a:solidFill>
                  <a:srgbClr val="00B0F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BOOKS:</a:t>
            </a:r>
          </a:p>
          <a:p>
            <a:endParaRPr lang="en-US" sz="1400" dirty="0">
              <a:solidFill>
                <a:schemeClr val="bg2">
                  <a:lumMod val="40000"/>
                  <a:lumOff val="60000"/>
                </a:schemeClr>
              </a:solidFill>
              <a:latin typeface="Times New Roman" panose="02020603050405020304" pitchFamily="18" charset="0"/>
              <a:cs typeface="Times New Roman" panose="02020603050405020304" pitchFamily="18" charset="0"/>
            </a:endParaRPr>
          </a:p>
          <a:p>
            <a:r>
              <a:rPr lang="en-US" sz="1400" b="1" dirty="0">
                <a:solidFill>
                  <a:srgbClr val="FF0000"/>
                </a:solidFill>
                <a:latin typeface="Times New Roman" panose="02020603050405020304" pitchFamily="18" charset="0"/>
                <a:cs typeface="Times New Roman" panose="02020603050405020304" pitchFamily="18" charset="0"/>
              </a:rPr>
              <a:t>POWER BI AND EXCEL:</a:t>
            </a:r>
          </a:p>
          <a:p>
            <a:pPr marL="742950" lvl="1" indent="-285750">
              <a:buFont typeface="Arial" panose="020B0604020202020204" pitchFamily="34" charset="0"/>
              <a:buChar char="•"/>
            </a:pPr>
            <a:r>
              <a:rPr lang="en-US" sz="1400" dirty="0">
                <a:solidFill>
                  <a:schemeClr val="bg2">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Power Pivot and Power BI.  The Excel User’s Guide to DAX, Power Query, Power BI Power Pivot in Excel 2010-2016 </a:t>
            </a:r>
            <a:r>
              <a:rPr lang="en-US" dirty="0">
                <a:solidFill>
                  <a:schemeClr val="bg2">
                    <a:lumMod val="40000"/>
                    <a:lumOff val="60000"/>
                  </a:schemeClr>
                </a:solidFill>
                <a:effectLst/>
                <a:latin typeface="Times New Roman" panose="02020603050405020304" pitchFamily="18" charset="0"/>
                <a:ea typeface="Times New Roman" panose="02020603050405020304" pitchFamily="18" charset="0"/>
              </a:rPr>
              <a:t>(</a:t>
            </a:r>
            <a:r>
              <a:rPr lang="en-US" sz="1400" dirty="0">
                <a:solidFill>
                  <a:schemeClr val="bg2">
                    <a:lumMod val="40000"/>
                    <a:lumOff val="60000"/>
                  </a:schemeClr>
                </a:solidFill>
                <a:effectLst/>
                <a:latin typeface="Times New Roman" panose="02020603050405020304" pitchFamily="18" charset="0"/>
                <a:ea typeface="Times New Roman" panose="02020603050405020304" pitchFamily="18" charset="0"/>
              </a:rPr>
              <a:t>Rob Collie, </a:t>
            </a:r>
            <a:r>
              <a:rPr lang="en-US" sz="1400" dirty="0" err="1">
                <a:solidFill>
                  <a:schemeClr val="bg2">
                    <a:lumMod val="40000"/>
                    <a:lumOff val="60000"/>
                  </a:schemeClr>
                </a:solidFill>
                <a:effectLst/>
                <a:latin typeface="Times New Roman" panose="02020603050405020304" pitchFamily="18" charset="0"/>
                <a:ea typeface="Times New Roman" panose="02020603050405020304" pitchFamily="18" charset="0"/>
              </a:rPr>
              <a:t>Avichal</a:t>
            </a:r>
            <a:r>
              <a:rPr lang="en-US" sz="1400" dirty="0">
                <a:solidFill>
                  <a:schemeClr val="bg2">
                    <a:lumMod val="40000"/>
                    <a:lumOff val="60000"/>
                  </a:schemeClr>
                </a:solidFill>
                <a:effectLst/>
                <a:latin typeface="Times New Roman" panose="02020603050405020304" pitchFamily="18" charset="0"/>
                <a:ea typeface="Times New Roman" panose="02020603050405020304" pitchFamily="18" charset="0"/>
              </a:rPr>
              <a:t> Singh) (z-lib.org)</a:t>
            </a:r>
            <a:endParaRPr lang="en-IN" sz="1400" dirty="0">
              <a:solidFill>
                <a:schemeClr val="bg2">
                  <a:lumMod val="40000"/>
                  <a:lumOff val="60000"/>
                </a:schemeClr>
              </a:solidFill>
              <a:effectLst/>
              <a:latin typeface="Times New Roman" panose="02020603050405020304" pitchFamily="18" charset="0"/>
              <a:ea typeface="Times New Roman" panose="02020603050405020304" pitchFamily="18" charset="0"/>
            </a:endParaRPr>
          </a:p>
          <a:p>
            <a:pPr marL="742950" lvl="1" indent="-285750">
              <a:buFont typeface="Arial" panose="020B0604020202020204" pitchFamily="34" charset="0"/>
              <a:buChar char="•"/>
            </a:pPr>
            <a:endParaRPr lang="en-US" sz="1400" dirty="0">
              <a:solidFill>
                <a:schemeClr val="bg2">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400" dirty="0">
              <a:solidFill>
                <a:schemeClr val="bg2">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4572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3EDE-E962-8986-ECBF-DDDED121D735}"/>
              </a:ext>
            </a:extLst>
          </p:cNvPr>
          <p:cNvSpPr>
            <a:spLocks noGrp="1"/>
          </p:cNvSpPr>
          <p:nvPr>
            <p:ph type="title"/>
          </p:nvPr>
        </p:nvSpPr>
        <p:spPr>
          <a:xfrm>
            <a:off x="3552732" y="2594344"/>
            <a:ext cx="5086535" cy="1669312"/>
          </a:xfrm>
        </p:spPr>
        <p:txBody>
          <a:bodyPr>
            <a:normAutofit/>
          </a:bodyPr>
          <a:lstStyle/>
          <a:p>
            <a:pPr algn="ctr"/>
            <a:r>
              <a:rPr lang="en-IN" b="1" dirty="0">
                <a:solidFill>
                  <a:srgbClr val="FFC000"/>
                </a:solidFill>
                <a:latin typeface="Times New Roman" panose="02020603050405020304" pitchFamily="18" charset="0"/>
                <a:cs typeface="Times New Roman" panose="02020603050405020304" pitchFamily="18" charset="0"/>
              </a:rPr>
              <a:t>THANKING YOU….</a:t>
            </a:r>
          </a:p>
        </p:txBody>
      </p:sp>
    </p:spTree>
    <p:extLst>
      <p:ext uri="{BB962C8B-B14F-4D97-AF65-F5344CB8AC3E}">
        <p14:creationId xmlns:p14="http://schemas.microsoft.com/office/powerpoint/2010/main" val="539299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631EAE-42BB-F310-1960-60216B2473A6}"/>
              </a:ext>
            </a:extLst>
          </p:cNvPr>
          <p:cNvSpPr txBox="1"/>
          <p:nvPr/>
        </p:nvSpPr>
        <p:spPr>
          <a:xfrm>
            <a:off x="307759" y="548179"/>
            <a:ext cx="11203619" cy="5761642"/>
          </a:xfrm>
          <a:prstGeom prst="rect">
            <a:avLst/>
          </a:prstGeom>
          <a:noFill/>
        </p:spPr>
        <p:txBody>
          <a:bodyPr wrap="square" rtlCol="0">
            <a:spAutoFit/>
          </a:bodyPr>
          <a:lstStyle/>
          <a:p>
            <a:pPr algn="ctr"/>
            <a:r>
              <a:rPr lang="en-IN" sz="3500" b="1" dirty="0">
                <a:solidFill>
                  <a:schemeClr val="accent5">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ANALYSIS</a:t>
            </a:r>
          </a:p>
          <a:p>
            <a:pPr algn="ctr"/>
            <a:endParaRPr lang="en-IN" sz="2500" b="1" dirty="0">
              <a:solidFill>
                <a:schemeClr val="accent5">
                  <a:lumMod val="40000"/>
                  <a:lumOff val="6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en-IN" sz="2200" b="1" dirty="0">
              <a:solidFill>
                <a:schemeClr val="accent5">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sz="2000" b="1" dirty="0">
                <a:solidFill>
                  <a:srgbClr val="FF0000"/>
                </a:solidFill>
                <a:effectLst/>
                <a:highlight>
                  <a:srgbClr val="000000"/>
                </a:highlight>
                <a:latin typeface="Times New Roman" panose="02020603050405020304" pitchFamily="18" charset="0"/>
                <a:ea typeface="Times New Roman" panose="02020603050405020304" pitchFamily="18" charset="0"/>
              </a:rPr>
              <a:t>“To grow your business even to grow in your life, sometimes all you need to do is Analysis!”</a:t>
            </a:r>
            <a:endParaRPr lang="en-IN" sz="2000" b="1" dirty="0">
              <a:solidFill>
                <a:srgbClr val="FF0000"/>
              </a:solidFill>
              <a:effectLst>
                <a:outerShdw blurRad="38100" dist="38100" dir="2700000" algn="tl">
                  <a:srgbClr val="000000">
                    <a:alpha val="43137"/>
                  </a:srgbClr>
                </a:outerShdw>
              </a:effectLst>
              <a:highlight>
                <a:srgbClr val="000000"/>
              </a:highlight>
              <a:latin typeface="Times New Roman" panose="02020603050405020304" pitchFamily="18" charset="0"/>
              <a:cs typeface="Times New Roman" panose="02020603050405020304" pitchFamily="18" charset="0"/>
            </a:endParaRPr>
          </a:p>
          <a:p>
            <a:pPr algn="just">
              <a:lnSpc>
                <a:spcPct val="150000"/>
              </a:lnSpc>
            </a:pPr>
            <a:endPar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2000" dirty="0">
                <a:solidFill>
                  <a:schemeClr val="accent3">
                    <a:lumMod val="75000"/>
                  </a:schemeClr>
                </a:solidFill>
                <a:effectLst/>
                <a:latin typeface="Times New Roman" panose="02020603050405020304" pitchFamily="18" charset="0"/>
                <a:ea typeface="Times New Roman" panose="02020603050405020304" pitchFamily="18" charset="0"/>
              </a:rPr>
              <a:t>Unstructured data to an structured dat</a:t>
            </a:r>
            <a:r>
              <a:rPr lang="en-US" sz="2000" dirty="0">
                <a:solidFill>
                  <a:schemeClr val="accent3">
                    <a:lumMod val="75000"/>
                  </a:schemeClr>
                </a:solidFill>
                <a:latin typeface="Times New Roman" panose="02020603050405020304" pitchFamily="18" charset="0"/>
                <a:ea typeface="Times New Roman" panose="02020603050405020304" pitchFamily="18" charset="0"/>
              </a:rPr>
              <a:t>a. </a:t>
            </a:r>
          </a:p>
          <a:p>
            <a:pPr marL="742950" lvl="1" indent="-285750" algn="just">
              <a:lnSpc>
                <a:spcPct val="150000"/>
              </a:lnSpc>
              <a:buFont typeface="Arial" panose="020B0604020202020204" pitchFamily="34" charset="0"/>
              <a:buChar char="•"/>
            </a:pPr>
            <a:r>
              <a:rPr lang="en-US" sz="2000" dirty="0">
                <a:solidFill>
                  <a:schemeClr val="accent3">
                    <a:lumMod val="75000"/>
                  </a:schemeClr>
                </a:solidFill>
                <a:latin typeface="Times New Roman" panose="02020603050405020304" pitchFamily="18" charset="0"/>
                <a:ea typeface="Times New Roman" panose="02020603050405020304" pitchFamily="18" charset="0"/>
              </a:rPr>
              <a:t>Typically work with structured data to solve Tangible Business Problems.</a:t>
            </a:r>
          </a:p>
          <a:p>
            <a:pPr marL="742950" lvl="1" indent="-285750" algn="just">
              <a:lnSpc>
                <a:spcPct val="150000"/>
              </a:lnSpc>
              <a:buFont typeface="Arial" panose="020B0604020202020204" pitchFamily="34" charset="0"/>
              <a:buChar char="•"/>
            </a:pPr>
            <a:r>
              <a:rPr lang="en-US" sz="2000" dirty="0">
                <a:solidFill>
                  <a:schemeClr val="accent3">
                    <a:lumMod val="75000"/>
                  </a:schemeClr>
                </a:solidFill>
                <a:effectLst/>
                <a:latin typeface="Times New Roman" panose="02020603050405020304" pitchFamily="18" charset="0"/>
                <a:ea typeface="Times New Roman" panose="02020603050405020304" pitchFamily="18" charset="0"/>
              </a:rPr>
              <a:t>Decision-making. </a:t>
            </a:r>
          </a:p>
          <a:p>
            <a:pPr marL="742950" lvl="1" indent="-285750" algn="just">
              <a:lnSpc>
                <a:spcPct val="150000"/>
              </a:lnSpc>
              <a:buFont typeface="Arial" panose="020B0604020202020204" pitchFamily="34" charset="0"/>
              <a:buChar char="•"/>
            </a:pPr>
            <a:r>
              <a:rPr lang="en-IN" sz="2000" dirty="0">
                <a:solidFill>
                  <a:schemeClr val="accent3">
                    <a:lumMod val="75000"/>
                  </a:schemeClr>
                </a:solidFill>
                <a:latin typeface="Times New Roman" panose="02020603050405020304" pitchFamily="18" charset="0"/>
                <a:ea typeface="Times New Roman" panose="02020603050405020304" pitchFamily="18" charset="0"/>
              </a:rPr>
              <a:t>T</a:t>
            </a:r>
            <a:r>
              <a:rPr lang="en-IN" sz="2000" dirty="0">
                <a:solidFill>
                  <a:schemeClr val="accent3">
                    <a:lumMod val="75000"/>
                  </a:schemeClr>
                </a:solidFill>
                <a:effectLst/>
                <a:latin typeface="Times New Roman" panose="02020603050405020304" pitchFamily="18" charset="0"/>
                <a:ea typeface="Times New Roman" panose="02020603050405020304" pitchFamily="18" charset="0"/>
              </a:rPr>
              <a:t>o make sense of the past and to predict future trends and behaviours. </a:t>
            </a:r>
            <a:endParaRPr lang="en-IN" sz="2000" b="1" dirty="0">
              <a:solidFill>
                <a:schemeClr val="accent3">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2000" i="0" dirty="0">
                <a:solidFill>
                  <a:schemeClr val="accent3">
                    <a:lumMod val="75000"/>
                  </a:schemeClr>
                </a:solidFill>
                <a:effectLst/>
                <a:latin typeface="Times New Roman" panose="02020603050405020304" pitchFamily="18" charset="0"/>
                <a:cs typeface="Times New Roman" panose="02020603050405020304" pitchFamily="18" charset="0"/>
              </a:rPr>
              <a:t>Analyzing raw data in order to draw out meaningful data, actionable insights, </a:t>
            </a:r>
          </a:p>
          <a:p>
            <a:pPr marL="742950" lvl="1" indent="-285750" algn="just">
              <a:lnSpc>
                <a:spcPct val="150000"/>
              </a:lnSpc>
              <a:buFont typeface="Arial" panose="020B0604020202020204" pitchFamily="34" charset="0"/>
              <a:buChar char="•"/>
            </a:pPr>
            <a:r>
              <a:rPr lang="en-US" sz="2000" dirty="0">
                <a:solidFill>
                  <a:schemeClr val="accent3">
                    <a:lumMod val="75000"/>
                  </a:schemeClr>
                </a:solidFill>
                <a:latin typeface="Times New Roman" panose="02020603050405020304" pitchFamily="18" charset="0"/>
                <a:cs typeface="Times New Roman" panose="02020603050405020304" pitchFamily="18" charset="0"/>
              </a:rPr>
              <a:t>T</a:t>
            </a:r>
            <a:r>
              <a:rPr lang="en-US" sz="2000" b="0" i="0" dirty="0">
                <a:solidFill>
                  <a:schemeClr val="accent3">
                    <a:lumMod val="75000"/>
                  </a:schemeClr>
                </a:solidFill>
                <a:effectLst/>
                <a:latin typeface="Times New Roman" panose="02020603050405020304" pitchFamily="18" charset="0"/>
                <a:cs typeface="Times New Roman" panose="02020603050405020304" pitchFamily="18" charset="0"/>
              </a:rPr>
              <a:t>o inform and drive smart business decisions.</a:t>
            </a:r>
          </a:p>
          <a:p>
            <a:pPr marL="742950" lvl="1" indent="-285750" algn="just">
              <a:lnSpc>
                <a:spcPct val="150000"/>
              </a:lnSpc>
              <a:buFont typeface="Arial" panose="020B0604020202020204" pitchFamily="34" charset="0"/>
              <a:buChar char="•"/>
            </a:pPr>
            <a:r>
              <a:rPr lang="en-US" sz="2000" dirty="0">
                <a:solidFill>
                  <a:schemeClr val="accent3">
                    <a:lumMod val="75000"/>
                  </a:schemeClr>
                </a:solidFill>
                <a:latin typeface="Times New Roman" panose="02020603050405020304" pitchFamily="18" charset="0"/>
                <a:ea typeface="Times New Roman" panose="02020603050405020304" pitchFamily="18" charset="0"/>
              </a:rPr>
              <a:t>T</a:t>
            </a:r>
            <a:r>
              <a:rPr lang="en-US" sz="2000" dirty="0">
                <a:solidFill>
                  <a:schemeClr val="accent3">
                    <a:lumMod val="75000"/>
                  </a:schemeClr>
                </a:solidFill>
                <a:effectLst/>
                <a:latin typeface="Times New Roman" panose="02020603050405020304" pitchFamily="18" charset="0"/>
                <a:ea typeface="Times New Roman" panose="02020603050405020304" pitchFamily="18" charset="0"/>
              </a:rPr>
              <a:t>o be analyzed in an iterative.</a:t>
            </a:r>
          </a:p>
          <a:p>
            <a:pPr marL="742950" lvl="1" indent="-285750" algn="just">
              <a:lnSpc>
                <a:spcPct val="150000"/>
              </a:lnSpc>
              <a:buFont typeface="Arial" panose="020B0604020202020204" pitchFamily="34" charset="0"/>
              <a:buChar char="•"/>
            </a:pPr>
            <a:r>
              <a:rPr lang="en-US" sz="2000" dirty="0">
                <a:solidFill>
                  <a:schemeClr val="accent3">
                    <a:lumMod val="75000"/>
                  </a:schemeClr>
                </a:solidFill>
                <a:latin typeface="Times New Roman" panose="02020603050405020304" pitchFamily="18" charset="0"/>
                <a:cs typeface="Times New Roman" panose="02020603050405020304" pitchFamily="18" charset="0"/>
              </a:rPr>
              <a:t>T</a:t>
            </a:r>
            <a:r>
              <a:rPr lang="en-US" sz="2000" b="0" i="0" dirty="0">
                <a:solidFill>
                  <a:schemeClr val="accent3">
                    <a:lumMod val="75000"/>
                  </a:schemeClr>
                </a:solidFill>
                <a:effectLst/>
                <a:latin typeface="Times New Roman" panose="02020603050405020304" pitchFamily="18" charset="0"/>
                <a:cs typeface="Times New Roman" panose="02020603050405020304" pitchFamily="18" charset="0"/>
              </a:rPr>
              <a:t>o solve specific problems and challenges within an organization. </a:t>
            </a:r>
            <a:endParaRPr lang="en-IN" sz="2000" b="1" dirty="0">
              <a:solidFill>
                <a:schemeClr val="accent3">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7397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FFCE6A-A931-A465-6A3A-1D1A9CFC4244}"/>
              </a:ext>
            </a:extLst>
          </p:cNvPr>
          <p:cNvSpPr txBox="1"/>
          <p:nvPr/>
        </p:nvSpPr>
        <p:spPr>
          <a:xfrm>
            <a:off x="559294" y="738883"/>
            <a:ext cx="7794593" cy="5756769"/>
          </a:xfrm>
          <a:prstGeom prst="rect">
            <a:avLst/>
          </a:prstGeom>
          <a:noFill/>
        </p:spPr>
        <p:txBody>
          <a:bodyPr wrap="square">
            <a:spAutoFit/>
          </a:bodyPr>
          <a:lstStyle/>
          <a:p>
            <a:pPr algn="ctr"/>
            <a:r>
              <a:rPr lang="en-US" sz="3000" b="1" i="0" dirty="0">
                <a:solidFill>
                  <a:srgbClr val="00B0F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ANALYTICS  TOOLS USED</a:t>
            </a:r>
          </a:p>
          <a:p>
            <a:pPr algn="ctr"/>
            <a:endParaRPr lang="en-US" sz="2500" b="1" i="0" dirty="0">
              <a:solidFill>
                <a:srgbClr val="00B0F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en-US" b="1"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200" b="1" i="0" dirty="0">
                <a:solidFill>
                  <a:schemeClr val="accent4">
                    <a:lumMod val="75000"/>
                  </a:schemeClr>
                </a:solidFill>
                <a:effectLst/>
                <a:highlight>
                  <a:srgbClr val="000000"/>
                </a:highlight>
                <a:latin typeface="Times New Roman" panose="02020603050405020304" pitchFamily="18" charset="0"/>
                <a:cs typeface="Times New Roman" panose="02020603050405020304" pitchFamily="18" charset="0"/>
              </a:rPr>
              <a:t>Microsoft Excel</a:t>
            </a:r>
            <a:r>
              <a:rPr lang="en-US" sz="2200" dirty="0">
                <a:solidFill>
                  <a:schemeClr val="accent4">
                    <a:lumMod val="75000"/>
                  </a:schemeClr>
                </a:solidFill>
                <a:highlight>
                  <a:srgbClr val="000000"/>
                </a:highlight>
                <a:latin typeface="Times New Roman" panose="02020603050405020304" pitchFamily="18" charset="0"/>
                <a:cs typeface="Times New Roman" panose="02020603050405020304" pitchFamily="18" charset="0"/>
              </a:rPr>
              <a:t>:</a:t>
            </a:r>
            <a:r>
              <a:rPr lang="en-US" sz="2200" dirty="0">
                <a:solidFill>
                  <a:schemeClr val="accent4">
                    <a:lumMod val="75000"/>
                  </a:schemeClr>
                </a:solidFill>
                <a:latin typeface="Times New Roman" panose="02020603050405020304" pitchFamily="18" charset="0"/>
                <a:cs typeface="Times New Roman" panose="02020603050405020304" pitchFamily="18" charset="0"/>
              </a:rPr>
              <a:t> </a:t>
            </a:r>
            <a:r>
              <a:rPr lang="en-US" sz="1900" dirty="0">
                <a:solidFill>
                  <a:schemeClr val="accent3">
                    <a:lumMod val="60000"/>
                    <a:lumOff val="40000"/>
                  </a:schemeClr>
                </a:solidFill>
                <a:latin typeface="Times New Roman" panose="02020603050405020304" pitchFamily="18" charset="0"/>
                <a:cs typeface="Times New Roman" panose="02020603050405020304" pitchFamily="18" charset="0"/>
              </a:rPr>
              <a:t>I</a:t>
            </a:r>
            <a:r>
              <a:rPr lang="en-US" sz="1900" b="0" i="0" dirty="0">
                <a:solidFill>
                  <a:schemeClr val="accent3">
                    <a:lumMod val="60000"/>
                    <a:lumOff val="40000"/>
                  </a:schemeClr>
                </a:solidFill>
                <a:effectLst/>
                <a:latin typeface="Times New Roman" panose="02020603050405020304" pitchFamily="18" charset="0"/>
                <a:cs typeface="Times New Roman" panose="02020603050405020304" pitchFamily="18" charset="0"/>
              </a:rPr>
              <a:t>s a software program that enables you to organize, format, and calculate data using formulas within a spreadsheet system. Microsoft Excel may be used by data analysts to run basic queries and to create pivot tables, graphs, and charts. Excel also features a macro programming language called Visual Basic for Applications (VBA).</a:t>
            </a:r>
          </a:p>
          <a:p>
            <a:pPr algn="just">
              <a:lnSpc>
                <a:spcPct val="150000"/>
              </a:lnSpc>
            </a:pPr>
            <a:endParaRPr lang="en-US" sz="1900" b="0" i="0" dirty="0">
              <a:solidFill>
                <a:schemeClr val="accent3">
                  <a:lumMod val="75000"/>
                </a:schemeClr>
              </a:solidFill>
              <a:effectLst/>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200" b="1" dirty="0">
                <a:solidFill>
                  <a:schemeClr val="accent4">
                    <a:lumMod val="75000"/>
                  </a:schemeClr>
                </a:solidFill>
                <a:highlight>
                  <a:srgbClr val="000000"/>
                </a:highlight>
                <a:latin typeface="Times New Roman" panose="02020603050405020304" pitchFamily="18" charset="0"/>
                <a:cs typeface="Times New Roman" panose="02020603050405020304" pitchFamily="18" charset="0"/>
              </a:rPr>
              <a:t>Power BI</a:t>
            </a:r>
            <a:r>
              <a:rPr lang="en-US" sz="2200" b="1" i="0" u="none" strike="noStrike" dirty="0">
                <a:solidFill>
                  <a:schemeClr val="accent4">
                    <a:lumMod val="75000"/>
                  </a:schemeClr>
                </a:solidFill>
                <a:effectLst/>
                <a:highlight>
                  <a:srgbClr val="000000"/>
                </a:highlight>
                <a:latin typeface="Times New Roman" panose="02020603050405020304" pitchFamily="18" charset="0"/>
                <a:cs typeface="Times New Roman" panose="02020603050405020304" pitchFamily="18" charset="0"/>
              </a:rPr>
              <a:t>:</a:t>
            </a:r>
            <a:r>
              <a:rPr lang="en-US" sz="2200" b="1" i="0" u="none" strike="noStrike" dirty="0">
                <a:solidFill>
                  <a:schemeClr val="accent4">
                    <a:lumMod val="75000"/>
                  </a:schemeClr>
                </a:solidFill>
                <a:effectLst/>
                <a:latin typeface="Times New Roman" panose="02020603050405020304" pitchFamily="18" charset="0"/>
                <a:cs typeface="Times New Roman" panose="02020603050405020304" pitchFamily="18" charset="0"/>
              </a:rPr>
              <a:t> </a:t>
            </a:r>
            <a:r>
              <a:rPr lang="en-US" sz="1900" u="none" strike="noStrike" dirty="0">
                <a:solidFill>
                  <a:schemeClr val="accent3">
                    <a:lumMod val="60000"/>
                    <a:lumOff val="40000"/>
                  </a:schemeClr>
                </a:solidFill>
                <a:latin typeface="Times New Roman" panose="02020603050405020304" pitchFamily="18" charset="0"/>
                <a:cs typeface="Times New Roman" panose="02020603050405020304" pitchFamily="18" charset="0"/>
              </a:rPr>
              <a:t>I</a:t>
            </a:r>
            <a:r>
              <a:rPr lang="en-US" sz="1900" b="0" i="0" dirty="0">
                <a:solidFill>
                  <a:schemeClr val="accent3">
                    <a:lumMod val="60000"/>
                    <a:lumOff val="40000"/>
                  </a:schemeClr>
                </a:solidFill>
                <a:effectLst/>
                <a:latin typeface="Times New Roman" panose="02020603050405020304" pitchFamily="18" charset="0"/>
                <a:cs typeface="Times New Roman" panose="02020603050405020304" pitchFamily="18" charset="0"/>
              </a:rPr>
              <a:t>s a business analytics solution that lets you visualize your data and share insights across your organization. Similar to Tableau, Power BI is primarily used for data visualization. While Tableau is built for data analysts, Power BI is a more general business intelligence tool.</a:t>
            </a:r>
          </a:p>
        </p:txBody>
      </p:sp>
      <p:pic>
        <p:nvPicPr>
          <p:cNvPr id="4" name="Picture 3">
            <a:extLst>
              <a:ext uri="{FF2B5EF4-FFF2-40B4-BE49-F238E27FC236}">
                <a16:creationId xmlns:a16="http://schemas.microsoft.com/office/drawing/2014/main" id="{714EF772-23EE-AA74-F2BA-27BAE3B526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60431" y="4953739"/>
            <a:ext cx="1967685" cy="1185122"/>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EBC7F6CD-770C-19C9-2FFE-F5D41322074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0431" y="2298269"/>
            <a:ext cx="1967685" cy="131899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20650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3281E-602D-CBE5-BD04-F6FD7FDEAEE6}"/>
              </a:ext>
            </a:extLst>
          </p:cNvPr>
          <p:cNvSpPr txBox="1"/>
          <p:nvPr/>
        </p:nvSpPr>
        <p:spPr>
          <a:xfrm>
            <a:off x="836579" y="204282"/>
            <a:ext cx="10615615" cy="2569934"/>
          </a:xfrm>
          <a:prstGeom prst="rect">
            <a:avLst/>
          </a:prstGeom>
          <a:noFill/>
        </p:spPr>
        <p:txBody>
          <a:bodyPr wrap="square">
            <a:spAutoFit/>
          </a:bodyPr>
          <a:lstStyle/>
          <a:p>
            <a:pPr algn="just"/>
            <a:r>
              <a:rPr lang="en-IN" sz="2500" b="1" dirty="0">
                <a:solidFill>
                  <a:schemeClr val="accent6">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WHY DATA ANALYSIS?</a:t>
            </a:r>
          </a:p>
          <a:p>
            <a:pPr algn="just"/>
            <a:endParaRPr lang="en-IN" sz="1800" dirty="0">
              <a:effectLst/>
              <a:latin typeface="Times New Roman" panose="02020603050405020304" pitchFamily="18" charset="0"/>
              <a:ea typeface="Times New Roman" panose="02020603050405020304" pitchFamily="18" charset="0"/>
            </a:endParaRPr>
          </a:p>
          <a:p>
            <a:pPr marL="742950" lvl="1" indent="-285750" algn="just">
              <a:buFont typeface="Arial" panose="020B0604020202020204" pitchFamily="34" charset="0"/>
              <a:buChar char="•"/>
            </a:pPr>
            <a:r>
              <a:rPr lang="en-IN" sz="2000" dirty="0">
                <a:latin typeface="Times New Roman" panose="02020603050405020304" pitchFamily="18" charset="0"/>
                <a:ea typeface="Times New Roman" panose="02020603050405020304" pitchFamily="18" charset="0"/>
              </a:rPr>
              <a:t>If </a:t>
            </a:r>
            <a:r>
              <a:rPr lang="en-IN" sz="2000" dirty="0">
                <a:effectLst/>
                <a:latin typeface="Times New Roman" panose="02020603050405020304" pitchFamily="18" charset="0"/>
                <a:ea typeface="Times New Roman" panose="02020603050405020304" pitchFamily="18" charset="0"/>
              </a:rPr>
              <a:t>raw data form, this data doesn’t really mean anything. </a:t>
            </a:r>
            <a:endParaRPr lang="en-IN" sz="2000" b="1" dirty="0">
              <a:effectLst/>
              <a:latin typeface="Times New Roman" panose="02020603050405020304" pitchFamily="18" charset="0"/>
              <a:ea typeface="Times New Roman" panose="02020603050405020304" pitchFamily="18" charset="0"/>
            </a:endParaRPr>
          </a:p>
          <a:p>
            <a:pPr marL="742950" lvl="1" indent="-285750" algn="just">
              <a:buFont typeface="Arial" panose="020B0604020202020204" pitchFamily="34" charset="0"/>
              <a:buChar char="•"/>
            </a:pPr>
            <a:r>
              <a:rPr lang="en-IN" sz="2000" dirty="0">
                <a:solidFill>
                  <a:schemeClr val="tx1">
                    <a:lumMod val="95000"/>
                  </a:schemeClr>
                </a:solidFill>
                <a:latin typeface="Times New Roman" panose="02020603050405020304" pitchFamily="18" charset="0"/>
                <a:ea typeface="Times New Roman" panose="02020603050405020304" pitchFamily="18" charset="0"/>
              </a:rPr>
              <a:t>T</a:t>
            </a:r>
            <a:r>
              <a:rPr lang="en-IN" sz="2000" dirty="0">
                <a:solidFill>
                  <a:schemeClr val="tx1">
                    <a:lumMod val="95000"/>
                  </a:schemeClr>
                </a:solidFill>
                <a:effectLst/>
                <a:latin typeface="Times New Roman" panose="02020603050405020304" pitchFamily="18" charset="0"/>
                <a:ea typeface="Times New Roman" panose="02020603050405020304" pitchFamily="18" charset="0"/>
              </a:rPr>
              <a:t>o make sense of the past and to predict future trends and behaviours. </a:t>
            </a:r>
            <a:endParaRPr lang="en-IN" sz="2000" b="1" dirty="0">
              <a:solidFill>
                <a:schemeClr val="tx1">
                  <a:lumMod val="95000"/>
                </a:schemeClr>
              </a:solidFill>
              <a:latin typeface="Times New Roman" panose="02020603050405020304" pitchFamily="18" charset="0"/>
              <a:ea typeface="Times New Roman" panose="02020603050405020304" pitchFamily="18" charset="0"/>
            </a:endParaRPr>
          </a:p>
          <a:p>
            <a:pPr marL="742950" lvl="1" indent="-285750" algn="just">
              <a:buFont typeface="Arial" panose="020B0604020202020204" pitchFamily="34" charset="0"/>
              <a:buChar char="•"/>
            </a:pPr>
            <a:r>
              <a:rPr lang="en-IN" sz="2000" dirty="0">
                <a:latin typeface="Times New Roman" panose="02020603050405020304" pitchFamily="18" charset="0"/>
                <a:ea typeface="Times New Roman" panose="02020603050405020304" pitchFamily="18" charset="0"/>
              </a:rPr>
              <a:t>T</a:t>
            </a:r>
            <a:r>
              <a:rPr lang="en-IN" sz="2000" dirty="0">
                <a:effectLst/>
                <a:latin typeface="Times New Roman" panose="02020603050405020304" pitchFamily="18" charset="0"/>
                <a:ea typeface="Times New Roman" panose="02020603050405020304" pitchFamily="18" charset="0"/>
              </a:rPr>
              <a:t>o inform and drive smart business decisions.</a:t>
            </a:r>
          </a:p>
          <a:p>
            <a:pPr marL="742950" lvl="1" indent="-285750" algn="just">
              <a:buFont typeface="Arial" panose="020B0604020202020204" pitchFamily="34" charset="0"/>
              <a:buChar char="•"/>
            </a:pPr>
            <a:r>
              <a:rPr lang="en-IN" sz="2000" dirty="0">
                <a:latin typeface="Times New Roman" panose="02020603050405020304" pitchFamily="18" charset="0"/>
              </a:rPr>
              <a:t>It gives the clear picture then the numbers is an smart work.</a:t>
            </a:r>
          </a:p>
          <a:p>
            <a:pPr lvl="1" algn="just"/>
            <a:endParaRPr lang="en-IN" dirty="0">
              <a:latin typeface="Times New Roman" panose="02020603050405020304" pitchFamily="18" charset="0"/>
            </a:endParaRPr>
          </a:p>
          <a:p>
            <a:pPr algn="just"/>
            <a:r>
              <a:rPr lang="en-IN" sz="2000" b="1" dirty="0">
                <a:solidFill>
                  <a:srgbClr val="00B0F0"/>
                </a:solidFill>
                <a:effectLst>
                  <a:outerShdw blurRad="38100" dist="38100" dir="2700000" algn="tl">
                    <a:srgbClr val="000000">
                      <a:alpha val="43137"/>
                    </a:srgbClr>
                  </a:outerShdw>
                </a:effectLst>
                <a:latin typeface="Times New Roman" panose="02020603050405020304" pitchFamily="18" charset="0"/>
              </a:rPr>
              <a:t>For Example:  </a:t>
            </a:r>
            <a:endParaRPr lang="en-IN" sz="2000" b="1" dirty="0">
              <a:solidFill>
                <a:srgbClr val="00B0F0"/>
              </a:solidFill>
              <a:effectLst>
                <a:outerShdw blurRad="38100" dist="38100" dir="2700000" algn="tl">
                  <a:srgbClr val="000000">
                    <a:alpha val="43137"/>
                  </a:srgbClr>
                </a:outerShdw>
              </a:effectLst>
            </a:endParaRPr>
          </a:p>
        </p:txBody>
      </p:sp>
      <p:cxnSp>
        <p:nvCxnSpPr>
          <p:cNvPr id="8" name="Straight Arrow Connector 7">
            <a:extLst>
              <a:ext uri="{FF2B5EF4-FFF2-40B4-BE49-F238E27FC236}">
                <a16:creationId xmlns:a16="http://schemas.microsoft.com/office/drawing/2014/main" id="{F9AC2B98-8598-E170-ECB2-80EF195A0B70}"/>
              </a:ext>
            </a:extLst>
          </p:cNvPr>
          <p:cNvCxnSpPr>
            <a:cxnSpLocks/>
          </p:cNvCxnSpPr>
          <p:nvPr/>
        </p:nvCxnSpPr>
        <p:spPr>
          <a:xfrm flipH="1">
            <a:off x="9535652" y="3428999"/>
            <a:ext cx="958789" cy="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0A634951-861B-E008-52CC-5C0E2BE4D7E1}"/>
              </a:ext>
            </a:extLst>
          </p:cNvPr>
          <p:cNvCxnSpPr>
            <a:cxnSpLocks/>
          </p:cNvCxnSpPr>
          <p:nvPr/>
        </p:nvCxnSpPr>
        <p:spPr>
          <a:xfrm flipH="1">
            <a:off x="9535651" y="5623919"/>
            <a:ext cx="958789" cy="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6E6378EE-0318-B846-D54A-7652E05D6490}"/>
              </a:ext>
            </a:extLst>
          </p:cNvPr>
          <p:cNvSpPr txBox="1"/>
          <p:nvPr/>
        </p:nvSpPr>
        <p:spPr>
          <a:xfrm>
            <a:off x="10494441" y="3105833"/>
            <a:ext cx="1375004" cy="646331"/>
          </a:xfrm>
          <a:prstGeom prst="rect">
            <a:avLst/>
          </a:prstGeom>
          <a:noFill/>
        </p:spPr>
        <p:txBody>
          <a:bodyPr wrap="square" rtlCol="0">
            <a:spAutoFit/>
          </a:bodyPr>
          <a:lstStyle/>
          <a:p>
            <a:r>
              <a:rPr lang="en-IN"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Graph with analysis</a:t>
            </a:r>
          </a:p>
        </p:txBody>
      </p:sp>
      <p:sp>
        <p:nvSpPr>
          <p:cNvPr id="13" name="TextBox 12">
            <a:extLst>
              <a:ext uri="{FF2B5EF4-FFF2-40B4-BE49-F238E27FC236}">
                <a16:creationId xmlns:a16="http://schemas.microsoft.com/office/drawing/2014/main" id="{85E8E95F-98DB-FE18-7137-F1D9512B1CF3}"/>
              </a:ext>
            </a:extLst>
          </p:cNvPr>
          <p:cNvSpPr txBox="1"/>
          <p:nvPr/>
        </p:nvSpPr>
        <p:spPr>
          <a:xfrm>
            <a:off x="10497215" y="5300753"/>
            <a:ext cx="1286228" cy="646331"/>
          </a:xfrm>
          <a:prstGeom prst="rect">
            <a:avLst/>
          </a:prstGeom>
          <a:noFill/>
        </p:spPr>
        <p:txBody>
          <a:bodyPr wrap="square" rtlCol="0">
            <a:spAutoFit/>
          </a:bodyPr>
          <a:lstStyle/>
          <a:p>
            <a:r>
              <a:rPr lang="en-IN"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Table with </a:t>
            </a:r>
          </a:p>
          <a:p>
            <a:r>
              <a:rPr lang="en-IN"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numbers</a:t>
            </a:r>
          </a:p>
        </p:txBody>
      </p:sp>
      <p:pic>
        <p:nvPicPr>
          <p:cNvPr id="5" name="Picture 4">
            <a:extLst>
              <a:ext uri="{FF2B5EF4-FFF2-40B4-BE49-F238E27FC236}">
                <a16:creationId xmlns:a16="http://schemas.microsoft.com/office/drawing/2014/main" id="{31F368E0-D3CA-E26B-06D8-E695A5B1594A}"/>
              </a:ext>
            </a:extLst>
          </p:cNvPr>
          <p:cNvPicPr>
            <a:picLocks noChangeAspect="1"/>
          </p:cNvPicPr>
          <p:nvPr/>
        </p:nvPicPr>
        <p:blipFill rotWithShape="1">
          <a:blip r:embed="rId2">
            <a:extLst>
              <a:ext uri="{28A0092B-C50C-407E-A947-70E740481C1C}">
                <a14:useLocalDpi xmlns:a14="http://schemas.microsoft.com/office/drawing/2010/main" val="0"/>
              </a:ext>
            </a:extLst>
          </a:blip>
          <a:srcRect l="3057" t="28515" r="36796" b="8090"/>
          <a:stretch/>
        </p:blipFill>
        <p:spPr>
          <a:xfrm>
            <a:off x="2593209" y="2547891"/>
            <a:ext cx="6790490" cy="4025927"/>
          </a:xfrm>
          <a:prstGeom prst="rect">
            <a:avLst/>
          </a:prstGeom>
          <a:ln w="88900" cap="sq" cmpd="thickThin">
            <a:solidFill>
              <a:srgbClr val="000000"/>
            </a:solidFill>
            <a:prstDash val="solid"/>
            <a:miter lim="800000"/>
          </a:ln>
          <a:effectLst>
            <a:innerShdw blurRad="76200">
              <a:srgbClr val="000000"/>
            </a:innerShdw>
          </a:effectLst>
        </p:spPr>
      </p:pic>
      <p:sp>
        <p:nvSpPr>
          <p:cNvPr id="6" name="Rectangle 5">
            <a:extLst>
              <a:ext uri="{FF2B5EF4-FFF2-40B4-BE49-F238E27FC236}">
                <a16:creationId xmlns:a16="http://schemas.microsoft.com/office/drawing/2014/main" id="{F1E4E6B6-BE9C-4A08-953E-69CD57EE557F}"/>
              </a:ext>
            </a:extLst>
          </p:cNvPr>
          <p:cNvSpPr/>
          <p:nvPr/>
        </p:nvSpPr>
        <p:spPr>
          <a:xfrm>
            <a:off x="2670530" y="6284434"/>
            <a:ext cx="1830449" cy="134121"/>
          </a:xfrm>
          <a:prstGeom prst="rect">
            <a:avLst/>
          </a:prstGeom>
          <a:solidFill>
            <a:srgbClr val="FF0000">
              <a:alpha val="14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rgbClr val="FF0000"/>
              </a:solidFill>
            </a:endParaRPr>
          </a:p>
        </p:txBody>
      </p:sp>
    </p:spTree>
    <p:extLst>
      <p:ext uri="{BB962C8B-B14F-4D97-AF65-F5344CB8AC3E}">
        <p14:creationId xmlns:p14="http://schemas.microsoft.com/office/powerpoint/2010/main" val="29573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D5DAB-5116-6182-A4B5-FC0AAA48C2E8}"/>
              </a:ext>
            </a:extLst>
          </p:cNvPr>
          <p:cNvSpPr>
            <a:spLocks noGrp="1"/>
          </p:cNvSpPr>
          <p:nvPr>
            <p:ph type="title"/>
          </p:nvPr>
        </p:nvSpPr>
        <p:spPr>
          <a:xfrm>
            <a:off x="2767097" y="222795"/>
            <a:ext cx="6805528" cy="701335"/>
          </a:xfrm>
        </p:spPr>
        <p:txBody>
          <a:bodyPr>
            <a:normAutofit fontScale="90000"/>
          </a:bodyPr>
          <a:lstStyle/>
          <a:p>
            <a:pPr algn="ctr"/>
            <a:r>
              <a:rPr lang="en-IN" b="1" dirty="0">
                <a:solidFill>
                  <a:schemeClr val="bg2">
                    <a:lumMod val="20000"/>
                    <a:lumOff val="80000"/>
                  </a:schemeClr>
                </a:solidFill>
                <a:latin typeface="Times New Roman" panose="02020603050405020304" pitchFamily="18" charset="0"/>
                <a:cs typeface="Times New Roman" panose="02020603050405020304" pitchFamily="18" charset="0"/>
              </a:rPr>
              <a:t>Overview of power BI desktop</a:t>
            </a:r>
          </a:p>
        </p:txBody>
      </p:sp>
      <p:pic>
        <p:nvPicPr>
          <p:cNvPr id="1026" name="Picture 2" descr="Power BI Desktop">
            <a:extLst>
              <a:ext uri="{FF2B5EF4-FFF2-40B4-BE49-F238E27FC236}">
                <a16:creationId xmlns:a16="http://schemas.microsoft.com/office/drawing/2014/main" id="{04B24DCC-538F-1840-6BC7-07ACFEE7A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981" y="1596345"/>
            <a:ext cx="8734038" cy="4631428"/>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85200D2-F9AF-9E12-F74B-A9DF7849CDFA}"/>
              </a:ext>
            </a:extLst>
          </p:cNvPr>
          <p:cNvSpPr txBox="1"/>
          <p:nvPr/>
        </p:nvSpPr>
        <p:spPr>
          <a:xfrm>
            <a:off x="737532" y="1017226"/>
            <a:ext cx="3847522" cy="400110"/>
          </a:xfrm>
          <a:prstGeom prst="rect">
            <a:avLst/>
          </a:prstGeom>
          <a:noFill/>
        </p:spPr>
        <p:txBody>
          <a:bodyPr wrap="square" rtlCol="0">
            <a:spAutoFit/>
          </a:bodyPr>
          <a:lstStyle/>
          <a:p>
            <a:r>
              <a:rPr lang="en-IN" sz="2000" b="1" dirty="0">
                <a:solidFill>
                  <a:srgbClr val="FFC000"/>
                </a:solidFill>
                <a:latin typeface="Times New Roman" panose="02020603050405020304" pitchFamily="18" charset="0"/>
                <a:cs typeface="Times New Roman" panose="02020603050405020304" pitchFamily="18" charset="0"/>
              </a:rPr>
              <a:t>KNOW YOUR WORKSPACE :-</a:t>
            </a:r>
          </a:p>
        </p:txBody>
      </p:sp>
      <p:sp>
        <p:nvSpPr>
          <p:cNvPr id="4" name="Arrow: Right 3">
            <a:extLst>
              <a:ext uri="{FF2B5EF4-FFF2-40B4-BE49-F238E27FC236}">
                <a16:creationId xmlns:a16="http://schemas.microsoft.com/office/drawing/2014/main" id="{1BEC0E0F-43C2-07DB-F48E-E8AB98DB39BA}"/>
              </a:ext>
            </a:extLst>
          </p:cNvPr>
          <p:cNvSpPr/>
          <p:nvPr/>
        </p:nvSpPr>
        <p:spPr>
          <a:xfrm>
            <a:off x="105922" y="1058102"/>
            <a:ext cx="503678" cy="318358"/>
          </a:xfrm>
          <a:prstGeom prst="rightArrow">
            <a:avLst/>
          </a:prstGeom>
          <a:solidFill>
            <a:srgbClr val="FF0000"/>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E25BDD54-108C-E8B6-6F24-A351D95D6B1B}"/>
              </a:ext>
            </a:extLst>
          </p:cNvPr>
          <p:cNvSpPr/>
          <p:nvPr/>
        </p:nvSpPr>
        <p:spPr>
          <a:xfrm>
            <a:off x="8743949" y="2724150"/>
            <a:ext cx="219075" cy="1343025"/>
          </a:xfrm>
          <a:prstGeom prst="rect">
            <a:avLst/>
          </a:prstGeom>
          <a:solidFill>
            <a:srgbClr val="FF0000">
              <a:alpha val="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p>
        </p:txBody>
      </p:sp>
      <p:sp>
        <p:nvSpPr>
          <p:cNvPr id="6" name="Oval 5">
            <a:extLst>
              <a:ext uri="{FF2B5EF4-FFF2-40B4-BE49-F238E27FC236}">
                <a16:creationId xmlns:a16="http://schemas.microsoft.com/office/drawing/2014/main" id="{CA36F768-CF37-E666-93A0-92E1B137A73C}"/>
              </a:ext>
            </a:extLst>
          </p:cNvPr>
          <p:cNvSpPr/>
          <p:nvPr/>
        </p:nvSpPr>
        <p:spPr>
          <a:xfrm>
            <a:off x="8651830" y="2381827"/>
            <a:ext cx="403312" cy="247650"/>
          </a:xfrm>
          <a:prstGeom prst="ellipse">
            <a:avLst/>
          </a:prstGeom>
          <a:solidFill>
            <a:srgbClr val="C00000"/>
          </a:solidFill>
          <a:ln>
            <a:solidFill>
              <a:srgbClr val="C00000"/>
            </a:solidFill>
          </a:ln>
          <a:effectLst>
            <a:glow>
              <a:schemeClr val="accent1">
                <a:alpha val="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dirty="0">
                <a:latin typeface="Times New Roman" panose="02020603050405020304" pitchFamily="18" charset="0"/>
                <a:cs typeface="Times New Roman" panose="02020603050405020304" pitchFamily="18" charset="0"/>
              </a:rPr>
              <a:t>10</a:t>
            </a:r>
          </a:p>
        </p:txBody>
      </p:sp>
      <p:sp>
        <p:nvSpPr>
          <p:cNvPr id="7" name="TextBox 6">
            <a:extLst>
              <a:ext uri="{FF2B5EF4-FFF2-40B4-BE49-F238E27FC236}">
                <a16:creationId xmlns:a16="http://schemas.microsoft.com/office/drawing/2014/main" id="{8FDF82A6-B696-C2CE-B7B1-ADD69F401960}"/>
              </a:ext>
            </a:extLst>
          </p:cNvPr>
          <p:cNvSpPr txBox="1"/>
          <p:nvPr/>
        </p:nvSpPr>
        <p:spPr>
          <a:xfrm>
            <a:off x="4722016" y="6265873"/>
            <a:ext cx="3231359" cy="369332"/>
          </a:xfrm>
          <a:prstGeom prst="rect">
            <a:avLst/>
          </a:prstGeom>
          <a:noFill/>
        </p:spPr>
        <p:txBody>
          <a:bodyPr wrap="square" rtlCol="0">
            <a:spAutoFit/>
          </a:bodyPr>
          <a:lstStyle/>
          <a:p>
            <a:r>
              <a:rPr lang="en-IN" b="1" dirty="0">
                <a:solidFill>
                  <a:srgbClr val="FF0000"/>
                </a:solidFill>
                <a:latin typeface="Times New Roman" panose="02020603050405020304" pitchFamily="18" charset="0"/>
                <a:cs typeface="Times New Roman" panose="02020603050405020304" pitchFamily="18" charset="0"/>
              </a:rPr>
              <a:t>Overview of Power BI Desktop</a:t>
            </a:r>
          </a:p>
        </p:txBody>
      </p:sp>
    </p:spTree>
    <p:extLst>
      <p:ext uri="{BB962C8B-B14F-4D97-AF65-F5344CB8AC3E}">
        <p14:creationId xmlns:p14="http://schemas.microsoft.com/office/powerpoint/2010/main" val="1191434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1F4B9-31A0-A2F3-88BE-2D25FE76334F}"/>
              </a:ext>
            </a:extLst>
          </p:cNvPr>
          <p:cNvSpPr>
            <a:spLocks noGrp="1"/>
          </p:cNvSpPr>
          <p:nvPr>
            <p:ph type="title"/>
          </p:nvPr>
        </p:nvSpPr>
        <p:spPr>
          <a:xfrm>
            <a:off x="2945372" y="313131"/>
            <a:ext cx="6298074" cy="1094913"/>
          </a:xfrm>
        </p:spPr>
        <p:txBody>
          <a:bodyPr/>
          <a:lstStyle/>
          <a:p>
            <a:pPr algn="ctr"/>
            <a:r>
              <a:rPr lang="en-IN" b="1" dirty="0">
                <a:latin typeface="Times New Roman" panose="02020603050405020304" pitchFamily="18" charset="0"/>
                <a:cs typeface="Times New Roman" panose="02020603050405020304" pitchFamily="18" charset="0"/>
              </a:rPr>
              <a:t>The data analysis process</a:t>
            </a:r>
          </a:p>
        </p:txBody>
      </p:sp>
      <p:pic>
        <p:nvPicPr>
          <p:cNvPr id="5" name="Picture 4" descr="A Step-by-Step Guide to the Data Analysis Process [2022]">
            <a:extLst>
              <a:ext uri="{FF2B5EF4-FFF2-40B4-BE49-F238E27FC236}">
                <a16:creationId xmlns:a16="http://schemas.microsoft.com/office/drawing/2014/main" id="{7188CBBA-A87A-312A-810A-62B278A425D3}"/>
              </a:ext>
            </a:extLst>
          </p:cNvPr>
          <p:cNvPicPr>
            <a:picLocks noChangeAspect="1"/>
          </p:cNvPicPr>
          <p:nvPr/>
        </p:nvPicPr>
        <p:blipFill rotWithShape="1">
          <a:blip r:embed="rId2">
            <a:extLst>
              <a:ext uri="{28A0092B-C50C-407E-A947-70E740481C1C}">
                <a14:useLocalDpi xmlns:a14="http://schemas.microsoft.com/office/drawing/2010/main" val="0"/>
              </a:ext>
            </a:extLst>
          </a:blip>
          <a:srcRect t="36865"/>
          <a:stretch/>
        </p:blipFill>
        <p:spPr bwMode="auto">
          <a:xfrm>
            <a:off x="2229374" y="4600441"/>
            <a:ext cx="7733252" cy="1531914"/>
          </a:xfrm>
          <a:prstGeom prst="rect">
            <a:avLst/>
          </a:prstGeom>
          <a:ln w="889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523FC77F-D823-75AD-EB06-A0D35EE49C39}"/>
              </a:ext>
            </a:extLst>
          </p:cNvPr>
          <p:cNvSpPr txBox="1"/>
          <p:nvPr/>
        </p:nvSpPr>
        <p:spPr>
          <a:xfrm>
            <a:off x="1141413" y="1530664"/>
            <a:ext cx="10284148" cy="2806987"/>
          </a:xfrm>
          <a:prstGeom prst="rect">
            <a:avLst/>
          </a:prstGeom>
          <a:noFill/>
        </p:spPr>
        <p:txBody>
          <a:bodyPr wrap="square">
            <a:spAutoFit/>
          </a:bodyPr>
          <a:lstStyle/>
          <a:p>
            <a:pPr algn="just">
              <a:lnSpc>
                <a:spcPct val="150000"/>
              </a:lnSpc>
            </a:pPr>
            <a:r>
              <a:rPr lang="en-US" sz="2000" b="1" dirty="0">
                <a:solidFill>
                  <a:schemeClr val="accent4">
                    <a:lumMod val="75000"/>
                  </a:schemeClr>
                </a:solidFill>
                <a:effectLst/>
                <a:latin typeface="Times New Roman" panose="02020603050405020304" pitchFamily="18" charset="0"/>
                <a:ea typeface="Times New Roman" panose="02020603050405020304" pitchFamily="18" charset="0"/>
              </a:rPr>
              <a:t>ABSTRACT:</a:t>
            </a:r>
          </a:p>
          <a:p>
            <a:pPr marL="800100" lvl="1" indent="-342900" algn="just">
              <a:lnSpc>
                <a:spcPct val="150000"/>
              </a:lnSpc>
              <a:buFont typeface="Arial" panose="020B0604020202020204" pitchFamily="34" charset="0"/>
              <a:buChar char="•"/>
            </a:pPr>
            <a:r>
              <a:rPr lang="en-US" sz="2000" dirty="0">
                <a:solidFill>
                  <a:schemeClr val="bg2">
                    <a:lumMod val="40000"/>
                    <a:lumOff val="60000"/>
                  </a:schemeClr>
                </a:solidFill>
                <a:effectLst/>
                <a:latin typeface="Times New Roman" panose="02020603050405020304" pitchFamily="18" charset="0"/>
                <a:ea typeface="Times New Roman" panose="02020603050405020304" pitchFamily="18" charset="0"/>
              </a:rPr>
              <a:t>Data analysis is a process of inspecting, cleansing, transforming, and modelling data with the goal of discovering useful information, informing conclusions, and supporting decision-making.</a:t>
            </a:r>
          </a:p>
          <a:p>
            <a:pPr lvl="1" algn="just">
              <a:lnSpc>
                <a:spcPct val="150000"/>
              </a:lnSpc>
            </a:pPr>
            <a:endParaRPr lang="en-US" sz="2000" dirty="0">
              <a:solidFill>
                <a:schemeClr val="bg2">
                  <a:lumMod val="40000"/>
                  <a:lumOff val="60000"/>
                </a:schemeClr>
              </a:solidFill>
              <a:latin typeface="Times New Roman" panose="02020603050405020304" pitchFamily="18" charset="0"/>
              <a:ea typeface="Times New Roman" panose="02020603050405020304" pitchFamily="18" charset="0"/>
            </a:endParaRPr>
          </a:p>
          <a:p>
            <a:pPr algn="just">
              <a:lnSpc>
                <a:spcPct val="150000"/>
              </a:lnSpc>
            </a:pPr>
            <a:r>
              <a:rPr lang="en-US" sz="2000" b="1" dirty="0">
                <a:solidFill>
                  <a:schemeClr val="accent6">
                    <a:lumMod val="40000"/>
                    <a:lumOff val="60000"/>
                  </a:schemeClr>
                </a:solidFill>
                <a:latin typeface="Times New Roman" panose="02020603050405020304" pitchFamily="18" charset="0"/>
                <a:ea typeface="Times New Roman" panose="02020603050405020304" pitchFamily="18" charset="0"/>
              </a:rPr>
              <a:t>FIVE STEPS IN DATA ANALYSIS PROCESS:</a:t>
            </a:r>
            <a:endParaRPr lang="en-IN" sz="2000" b="1" dirty="0">
              <a:solidFill>
                <a:schemeClr val="accent6">
                  <a:lumMod val="40000"/>
                  <a:lumOff val="60000"/>
                </a:schemeClr>
              </a:solidFill>
              <a:effectLst/>
              <a:latin typeface="Times New Roman" panose="02020603050405020304" pitchFamily="18" charset="0"/>
              <a:ea typeface="Times New Roman" panose="02020603050405020304" pitchFamily="18" charset="0"/>
            </a:endParaRPr>
          </a:p>
        </p:txBody>
      </p:sp>
      <p:sp>
        <p:nvSpPr>
          <p:cNvPr id="3" name="TextBox 2">
            <a:extLst>
              <a:ext uri="{FF2B5EF4-FFF2-40B4-BE49-F238E27FC236}">
                <a16:creationId xmlns:a16="http://schemas.microsoft.com/office/drawing/2014/main" id="{F4AADC4C-8573-8A9C-FCC0-C6F3FA038AF2}"/>
              </a:ext>
            </a:extLst>
          </p:cNvPr>
          <p:cNvSpPr txBox="1"/>
          <p:nvPr/>
        </p:nvSpPr>
        <p:spPr>
          <a:xfrm>
            <a:off x="4534187" y="6132355"/>
            <a:ext cx="3120447" cy="369332"/>
          </a:xfrm>
          <a:prstGeom prst="rect">
            <a:avLst/>
          </a:prstGeom>
          <a:noFill/>
        </p:spPr>
        <p:txBody>
          <a:bodyPr wrap="square" rtlCol="0">
            <a:spAutoFit/>
          </a:bodyPr>
          <a:lstStyle/>
          <a:p>
            <a:r>
              <a:rPr lang="en-IN" b="1" dirty="0">
                <a:solidFill>
                  <a:srgbClr val="FF0000"/>
                </a:solidFill>
                <a:latin typeface="Times New Roman" panose="02020603050405020304" pitchFamily="18" charset="0"/>
                <a:cs typeface="Times New Roman" panose="02020603050405020304" pitchFamily="18" charset="0"/>
              </a:rPr>
              <a:t>Flow of Data Analysis Process</a:t>
            </a:r>
          </a:p>
        </p:txBody>
      </p:sp>
    </p:spTree>
    <p:extLst>
      <p:ext uri="{BB962C8B-B14F-4D97-AF65-F5344CB8AC3E}">
        <p14:creationId xmlns:p14="http://schemas.microsoft.com/office/powerpoint/2010/main" val="1510847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3CAA-8135-3FB8-B452-3031BCE17368}"/>
              </a:ext>
            </a:extLst>
          </p:cNvPr>
          <p:cNvSpPr>
            <a:spLocks noGrp="1"/>
          </p:cNvSpPr>
          <p:nvPr>
            <p:ph type="title"/>
          </p:nvPr>
        </p:nvSpPr>
        <p:spPr>
          <a:xfrm>
            <a:off x="1289687" y="1346365"/>
            <a:ext cx="9905998" cy="1157056"/>
          </a:xfrm>
        </p:spPr>
        <p:txBody>
          <a:bodyPr>
            <a:normAutofit fontScale="90000"/>
          </a:bodyPr>
          <a:lstStyle/>
          <a:p>
            <a:br>
              <a:rPr lang="en-IN" b="1" dirty="0">
                <a:solidFill>
                  <a:schemeClr val="accent6">
                    <a:lumMod val="75000"/>
                  </a:schemeClr>
                </a:solidFill>
                <a:effectLst>
                  <a:glow rad="38100">
                    <a:schemeClr val="bg1">
                      <a:lumMod val="65000"/>
                      <a:lumOff val="3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IN" b="1" dirty="0">
                <a:solidFill>
                  <a:schemeClr val="accent6">
                    <a:lumMod val="75000"/>
                  </a:schemeClr>
                </a:solidFill>
                <a:effectLst>
                  <a:glow rad="38100">
                    <a:schemeClr val="bg1">
                      <a:lumMod val="65000"/>
                      <a:lumOff val="3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1: </a:t>
            </a:r>
            <a:r>
              <a:rPr lang="en-IN" b="1" dirty="0">
                <a:solidFill>
                  <a:schemeClr val="accent6">
                    <a:lumMod val="60000"/>
                    <a:lumOff val="40000"/>
                  </a:schemeClr>
                </a:solidFill>
                <a:effectLst>
                  <a:glow rad="38100">
                    <a:schemeClr val="bg1">
                      <a:lumMod val="65000"/>
                      <a:lumOff val="3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DEFINE THE QUESTION</a:t>
            </a:r>
            <a:br>
              <a:rPr lang="en-IN" b="1" dirty="0">
                <a:solidFill>
                  <a:schemeClr val="accent6">
                    <a:lumMod val="60000"/>
                    <a:lumOff val="40000"/>
                  </a:schemeClr>
                </a:solidFill>
                <a:effectLst>
                  <a:glow rad="38100">
                    <a:schemeClr val="bg1">
                      <a:lumMod val="65000"/>
                      <a:lumOff val="3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IN" b="1" dirty="0">
              <a:solidFill>
                <a:schemeClr val="accent6">
                  <a:lumMod val="60000"/>
                  <a:lumOff val="40000"/>
                </a:schemeClr>
              </a:solidFill>
              <a:effectLst>
                <a:glow rad="38100">
                  <a:schemeClr val="bg1">
                    <a:lumMod val="65000"/>
                    <a:lumOff val="3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6F807AC-3E48-0366-051F-9A54528067DD}"/>
              </a:ext>
            </a:extLst>
          </p:cNvPr>
          <p:cNvSpPr>
            <a:spLocks noGrp="1"/>
          </p:cNvSpPr>
          <p:nvPr>
            <p:ph idx="1"/>
          </p:nvPr>
        </p:nvSpPr>
        <p:spPr>
          <a:xfrm>
            <a:off x="1366943" y="2702100"/>
            <a:ext cx="9609445" cy="1056442"/>
          </a:xfrm>
          <a:solidFill>
            <a:schemeClr val="tx2">
              <a:lumMod val="75000"/>
            </a:schemeClr>
          </a:solidFill>
          <a:ln>
            <a:solidFill>
              <a:srgbClr val="00B0F0"/>
            </a:solidFill>
          </a:ln>
        </p:spPr>
        <p:txBody>
          <a:bodyPr>
            <a:normAutofit/>
          </a:bodyPr>
          <a:lstStyle/>
          <a:p>
            <a:pPr marL="0" indent="0" algn="just">
              <a:lnSpc>
                <a:spcPct val="150000"/>
              </a:lnSpc>
              <a:buNone/>
            </a:pPr>
            <a:r>
              <a:rPr lang="en-US" b="1" dirty="0">
                <a:solidFill>
                  <a:srgbClr val="C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Sales Data Analysis :- </a:t>
            </a:r>
            <a:r>
              <a:rPr lang="en-US" sz="1800" b="1" dirty="0">
                <a:solidFill>
                  <a:srgbClr val="00206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Given a details of sales data set we have to create an dashboard analyze on year wise profit and loss in terms of visualization. </a:t>
            </a:r>
          </a:p>
        </p:txBody>
      </p:sp>
      <p:sp>
        <p:nvSpPr>
          <p:cNvPr id="7" name="TextBox 6">
            <a:extLst>
              <a:ext uri="{FF2B5EF4-FFF2-40B4-BE49-F238E27FC236}">
                <a16:creationId xmlns:a16="http://schemas.microsoft.com/office/drawing/2014/main" id="{CA8AF752-17EB-E9E5-D5D3-61945DF3D5EB}"/>
              </a:ext>
            </a:extLst>
          </p:cNvPr>
          <p:cNvSpPr txBox="1"/>
          <p:nvPr/>
        </p:nvSpPr>
        <p:spPr>
          <a:xfrm>
            <a:off x="1791923" y="4039947"/>
            <a:ext cx="9609445" cy="2720232"/>
          </a:xfrm>
          <a:prstGeom prst="rect">
            <a:avLst/>
          </a:prstGeom>
          <a:noFill/>
        </p:spPr>
        <p:txBody>
          <a:bodyPr wrap="square">
            <a:spAutoFit/>
          </a:bodyPr>
          <a:lstStyle/>
          <a:p>
            <a:pPr marL="742950" lvl="1" indent="-285750" algn="just">
              <a:lnSpc>
                <a:spcPct val="150000"/>
              </a:lnSpc>
              <a:buFont typeface="Arial" panose="020B0604020202020204" pitchFamily="34" charset="0"/>
              <a:buChar char="•"/>
            </a:pPr>
            <a:r>
              <a:rPr lang="en-US" sz="2000" b="0" i="0" dirty="0">
                <a:solidFill>
                  <a:schemeClr val="bg2">
                    <a:lumMod val="40000"/>
                    <a:lumOff val="60000"/>
                  </a:schemeClr>
                </a:solidFill>
                <a:effectLst/>
                <a:latin typeface="Times New Roman" panose="02020603050405020304" pitchFamily="18" charset="0"/>
                <a:cs typeface="Times New Roman" panose="02020603050405020304" pitchFamily="18" charset="0"/>
              </a:rPr>
              <a:t>Sales analysis involves analyzing sales data of a business over time.</a:t>
            </a:r>
          </a:p>
          <a:p>
            <a:pPr marL="742950" lvl="1" indent="-285750" algn="just">
              <a:lnSpc>
                <a:spcPct val="150000"/>
              </a:lnSpc>
              <a:buFont typeface="Arial" panose="020B0604020202020204" pitchFamily="34" charset="0"/>
              <a:buChar char="•"/>
            </a:pPr>
            <a:r>
              <a:rPr lang="en-US" sz="2000" b="0" i="0" dirty="0">
                <a:solidFill>
                  <a:schemeClr val="bg2">
                    <a:lumMod val="40000"/>
                    <a:lumOff val="60000"/>
                  </a:schemeClr>
                </a:solidFill>
                <a:effectLst/>
                <a:latin typeface="Times New Roman" panose="02020603050405020304" pitchFamily="18" charset="0"/>
                <a:cs typeface="Times New Roman" panose="02020603050405020304" pitchFamily="18" charset="0"/>
              </a:rPr>
              <a:t>A well-executed analysis can help you understand areas to improve.</a:t>
            </a:r>
          </a:p>
          <a:p>
            <a:pPr marL="742950" lvl="1" indent="-285750" algn="just">
              <a:lnSpc>
                <a:spcPct val="150000"/>
              </a:lnSpc>
              <a:buFont typeface="Arial" panose="020B0604020202020204" pitchFamily="34" charset="0"/>
              <a:buChar char="•"/>
            </a:pPr>
            <a:r>
              <a:rPr lang="en-US" sz="2000" b="0" i="0" dirty="0">
                <a:solidFill>
                  <a:schemeClr val="bg2">
                    <a:lumMod val="40000"/>
                    <a:lumOff val="60000"/>
                  </a:schemeClr>
                </a:solidFill>
                <a:effectLst/>
                <a:latin typeface="Times New Roman" panose="02020603050405020304" pitchFamily="18" charset="0"/>
                <a:cs typeface="Times New Roman" panose="02020603050405020304" pitchFamily="18" charset="0"/>
              </a:rPr>
              <a:t>Every company has a sales target set at the start of a financial year. </a:t>
            </a:r>
          </a:p>
          <a:p>
            <a:pPr marL="742950" lvl="1" indent="-285750" algn="just">
              <a:lnSpc>
                <a:spcPct val="150000"/>
              </a:lnSpc>
              <a:buFont typeface="Arial" panose="020B0604020202020204" pitchFamily="34" charset="0"/>
              <a:buChar char="•"/>
            </a:pPr>
            <a:r>
              <a:rPr lang="en-US" sz="2000" b="0" i="0" dirty="0">
                <a:solidFill>
                  <a:schemeClr val="bg2">
                    <a:lumMod val="40000"/>
                    <a:lumOff val="60000"/>
                  </a:schemeClr>
                </a:solidFill>
                <a:effectLst/>
                <a:latin typeface="Times New Roman" panose="02020603050405020304" pitchFamily="18" charset="0"/>
                <a:cs typeface="Times New Roman" panose="02020603050405020304" pitchFamily="18" charset="0"/>
              </a:rPr>
              <a:t>The sales and marketing department is always the rainmaker of any business</a:t>
            </a:r>
            <a:r>
              <a:rPr lang="en-US" b="0" i="0" dirty="0">
                <a:solidFill>
                  <a:schemeClr val="bg2">
                    <a:lumMod val="40000"/>
                    <a:lumOff val="60000"/>
                  </a:schemeClr>
                </a:solidFill>
                <a:effectLst/>
                <a:latin typeface="Times New Roman" panose="02020603050405020304" pitchFamily="18" charset="0"/>
                <a:cs typeface="Times New Roman" panose="02020603050405020304" pitchFamily="18" charset="0"/>
              </a:rPr>
              <a:t>.</a:t>
            </a:r>
          </a:p>
          <a:p>
            <a:pPr marL="742950" lvl="1" indent="-285750" algn="just">
              <a:lnSpc>
                <a:spcPct val="150000"/>
              </a:lnSpc>
              <a:buFont typeface="Arial" panose="020B0604020202020204" pitchFamily="34" charset="0"/>
              <a:buChar char="•"/>
            </a:pPr>
            <a:r>
              <a:rPr lang="en-US" sz="1800" dirty="0">
                <a:solidFill>
                  <a:schemeClr val="bg2">
                    <a:lumMod val="40000"/>
                    <a:lumOff val="60000"/>
                  </a:schemeClr>
                </a:solidFill>
                <a:latin typeface="Times New Roman" panose="02020603050405020304" pitchFamily="18" charset="0"/>
                <a:ea typeface="Times New Roman" panose="02020603050405020304" pitchFamily="18" charset="0"/>
              </a:rPr>
              <a:t>Typically work with structured data to solve Tangible Business Problems.</a:t>
            </a:r>
            <a:endParaRPr lang="en-US" sz="1800" dirty="0">
              <a:solidFill>
                <a:schemeClr val="bg2">
                  <a:lumMod val="40000"/>
                  <a:lumOff val="60000"/>
                </a:schemeClr>
              </a:solidFill>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Arial" panose="020B0604020202020204" pitchFamily="34" charset="0"/>
              <a:buChar char="•"/>
            </a:pPr>
            <a:endParaRPr lang="en-US" b="1" dirty="0">
              <a:solidFill>
                <a:schemeClr val="accent1">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16F602F-7460-B9C6-0934-BF181F06AAF5}"/>
              </a:ext>
            </a:extLst>
          </p:cNvPr>
          <p:cNvSpPr txBox="1"/>
          <p:nvPr/>
        </p:nvSpPr>
        <p:spPr>
          <a:xfrm>
            <a:off x="2953509" y="516744"/>
            <a:ext cx="6578353" cy="630942"/>
          </a:xfrm>
          <a:prstGeom prst="rect">
            <a:avLst/>
          </a:prstGeom>
          <a:noFill/>
        </p:spPr>
        <p:txBody>
          <a:bodyPr wrap="square" rtlCol="0">
            <a:spAutoFit/>
          </a:bodyPr>
          <a:lstStyle/>
          <a:p>
            <a:pPr algn="ctr"/>
            <a:r>
              <a:rPr lang="en-IN" sz="35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IMPLEMENTATION :-</a:t>
            </a:r>
          </a:p>
        </p:txBody>
      </p:sp>
      <p:sp>
        <p:nvSpPr>
          <p:cNvPr id="5" name="Arrow: Right 4">
            <a:extLst>
              <a:ext uri="{FF2B5EF4-FFF2-40B4-BE49-F238E27FC236}">
                <a16:creationId xmlns:a16="http://schemas.microsoft.com/office/drawing/2014/main" id="{9FF988B5-768C-9DE9-C899-5543C9AAEACD}"/>
              </a:ext>
            </a:extLst>
          </p:cNvPr>
          <p:cNvSpPr/>
          <p:nvPr/>
        </p:nvSpPr>
        <p:spPr>
          <a:xfrm>
            <a:off x="587887" y="1765714"/>
            <a:ext cx="503678" cy="318358"/>
          </a:xfrm>
          <a:prstGeom prst="rightArrow">
            <a:avLst/>
          </a:prstGeom>
          <a:solidFill>
            <a:srgbClr val="FF0000"/>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45004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E26B4-BABA-49B8-E9B9-08CD1CE8B583}"/>
              </a:ext>
            </a:extLst>
          </p:cNvPr>
          <p:cNvSpPr>
            <a:spLocks noGrp="1"/>
          </p:cNvSpPr>
          <p:nvPr>
            <p:ph type="title"/>
          </p:nvPr>
        </p:nvSpPr>
        <p:spPr>
          <a:xfrm>
            <a:off x="1141413" y="630315"/>
            <a:ext cx="6227053" cy="976544"/>
          </a:xfrm>
        </p:spPr>
        <p:txBody>
          <a:bodyPr/>
          <a:lstStyle/>
          <a:p>
            <a:r>
              <a:rPr lang="en-IN" b="1" dirty="0">
                <a:solidFill>
                  <a:schemeClr val="accent6">
                    <a:lumMod val="75000"/>
                  </a:schemeClr>
                </a:solidFill>
                <a:latin typeface="Times New Roman" panose="02020603050405020304" pitchFamily="18" charset="0"/>
                <a:cs typeface="Times New Roman" panose="02020603050405020304" pitchFamily="18" charset="0"/>
              </a:rPr>
              <a:t>STEP 2: </a:t>
            </a:r>
            <a:r>
              <a:rPr lang="en-IN" b="1" dirty="0">
                <a:solidFill>
                  <a:schemeClr val="accent6">
                    <a:lumMod val="60000"/>
                    <a:lumOff val="40000"/>
                  </a:schemeClr>
                </a:solidFill>
                <a:latin typeface="Times New Roman" panose="02020603050405020304" pitchFamily="18" charset="0"/>
                <a:cs typeface="Times New Roman" panose="02020603050405020304" pitchFamily="18" charset="0"/>
              </a:rPr>
              <a:t>COLLECT THE DATA</a:t>
            </a:r>
          </a:p>
        </p:txBody>
      </p:sp>
      <p:sp>
        <p:nvSpPr>
          <p:cNvPr id="7" name="TextBox 6">
            <a:extLst>
              <a:ext uri="{FF2B5EF4-FFF2-40B4-BE49-F238E27FC236}">
                <a16:creationId xmlns:a16="http://schemas.microsoft.com/office/drawing/2014/main" id="{11888B68-F1D8-FAB4-9E1C-915E97E68A35}"/>
              </a:ext>
            </a:extLst>
          </p:cNvPr>
          <p:cNvSpPr txBox="1"/>
          <p:nvPr/>
        </p:nvSpPr>
        <p:spPr>
          <a:xfrm>
            <a:off x="1635972" y="2316109"/>
            <a:ext cx="4460028" cy="257070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200" dirty="0">
                <a:solidFill>
                  <a:schemeClr val="bg2">
                    <a:lumMod val="40000"/>
                    <a:lumOff val="60000"/>
                  </a:schemeClr>
                </a:solidFill>
                <a:latin typeface="Times New Roman" panose="02020603050405020304" pitchFamily="18" charset="0"/>
                <a:ea typeface="Times New Roman" panose="02020603050405020304" pitchFamily="18" charset="0"/>
              </a:rPr>
              <a:t>Get data.</a:t>
            </a:r>
          </a:p>
          <a:p>
            <a:pPr marL="285750" indent="-285750" algn="just">
              <a:lnSpc>
                <a:spcPct val="150000"/>
              </a:lnSpc>
              <a:buFont typeface="Arial" panose="020B0604020202020204" pitchFamily="34" charset="0"/>
              <a:buChar char="•"/>
            </a:pPr>
            <a:r>
              <a:rPr lang="en-US" sz="2200" dirty="0">
                <a:solidFill>
                  <a:schemeClr val="bg2">
                    <a:lumMod val="40000"/>
                    <a:lumOff val="60000"/>
                  </a:schemeClr>
                </a:solidFill>
                <a:latin typeface="Times New Roman" panose="02020603050405020304" pitchFamily="18" charset="0"/>
                <a:ea typeface="Times New Roman" panose="02020603050405020304" pitchFamily="18" charset="0"/>
              </a:rPr>
              <a:t>Power BI Services.</a:t>
            </a:r>
          </a:p>
          <a:p>
            <a:pPr marL="285750" indent="-285750" algn="just">
              <a:lnSpc>
                <a:spcPct val="150000"/>
              </a:lnSpc>
              <a:buFont typeface="Arial" panose="020B0604020202020204" pitchFamily="34" charset="0"/>
              <a:buChar char="•"/>
            </a:pPr>
            <a:r>
              <a:rPr lang="en-US" sz="2200" dirty="0">
                <a:solidFill>
                  <a:schemeClr val="bg2">
                    <a:lumMod val="40000"/>
                    <a:lumOff val="60000"/>
                  </a:schemeClr>
                </a:solidFill>
                <a:latin typeface="Times New Roman" panose="02020603050405020304" pitchFamily="18" charset="0"/>
                <a:ea typeface="Times New Roman" panose="02020603050405020304" pitchFamily="18" charset="0"/>
              </a:rPr>
              <a:t>Available data sources.</a:t>
            </a:r>
          </a:p>
          <a:p>
            <a:pPr marL="285750" indent="-285750" algn="just">
              <a:lnSpc>
                <a:spcPct val="150000"/>
              </a:lnSpc>
              <a:buFont typeface="Arial" panose="020B0604020202020204" pitchFamily="34" charset="0"/>
              <a:buChar char="•"/>
            </a:pPr>
            <a:r>
              <a:rPr lang="en-US" sz="2200" dirty="0">
                <a:solidFill>
                  <a:schemeClr val="bg2">
                    <a:lumMod val="40000"/>
                    <a:lumOff val="60000"/>
                  </a:schemeClr>
                </a:solidFill>
                <a:latin typeface="Times New Roman" panose="02020603050405020304" pitchFamily="18" charset="0"/>
                <a:ea typeface="Times New Roman" panose="02020603050405020304" pitchFamily="18" charset="0"/>
              </a:rPr>
              <a:t>Provide the location of the file.</a:t>
            </a:r>
          </a:p>
          <a:p>
            <a:pPr marL="285750" indent="-285750" algn="just">
              <a:lnSpc>
                <a:spcPct val="150000"/>
              </a:lnSpc>
              <a:buFont typeface="Arial" panose="020B0604020202020204" pitchFamily="34" charset="0"/>
              <a:buChar char="•"/>
            </a:pPr>
            <a:r>
              <a:rPr lang="en-US" sz="2200" dirty="0">
                <a:solidFill>
                  <a:schemeClr val="bg2">
                    <a:lumMod val="40000"/>
                    <a:lumOff val="60000"/>
                  </a:schemeClr>
                </a:solidFill>
                <a:latin typeface="Times New Roman" panose="02020603050405020304" pitchFamily="18" charset="0"/>
                <a:ea typeface="Times New Roman" panose="02020603050405020304" pitchFamily="18" charset="0"/>
              </a:rPr>
              <a:t>Transform data.</a:t>
            </a:r>
            <a:endParaRPr lang="en-IN" sz="2200" dirty="0">
              <a:solidFill>
                <a:schemeClr val="bg2">
                  <a:lumMod val="40000"/>
                  <a:lumOff val="60000"/>
                </a:schemeClr>
              </a:solidFill>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CAAFBED0-D7C7-422A-16AF-2C5AC942EBBF}"/>
              </a:ext>
            </a:extLst>
          </p:cNvPr>
          <p:cNvPicPr>
            <a:picLocks noChangeAspect="1"/>
          </p:cNvPicPr>
          <p:nvPr/>
        </p:nvPicPr>
        <p:blipFill rotWithShape="1">
          <a:blip r:embed="rId2">
            <a:extLst>
              <a:ext uri="{28A0092B-C50C-407E-A947-70E740481C1C}">
                <a14:useLocalDpi xmlns:a14="http://schemas.microsoft.com/office/drawing/2010/main" val="0"/>
              </a:ext>
            </a:extLst>
          </a:blip>
          <a:srcRect l="30874" t="11909" r="30989" b="17023"/>
          <a:stretch/>
        </p:blipFill>
        <p:spPr>
          <a:xfrm>
            <a:off x="7446685" y="1846557"/>
            <a:ext cx="3750515" cy="3931327"/>
          </a:xfrm>
          <a:prstGeom prst="rect">
            <a:avLst/>
          </a:prstGeom>
          <a:ln w="88900" cap="sq" cmpd="thickThin">
            <a:solidFill>
              <a:srgbClr val="000000"/>
            </a:solidFill>
            <a:prstDash val="solid"/>
            <a:miter lim="800000"/>
          </a:ln>
          <a:effectLst>
            <a:innerShdw blurRad="76200">
              <a:srgbClr val="000000"/>
            </a:innerShdw>
          </a:effectLst>
        </p:spPr>
      </p:pic>
      <p:sp>
        <p:nvSpPr>
          <p:cNvPr id="5" name="TextBox 4">
            <a:extLst>
              <a:ext uri="{FF2B5EF4-FFF2-40B4-BE49-F238E27FC236}">
                <a16:creationId xmlns:a16="http://schemas.microsoft.com/office/drawing/2014/main" id="{31D022CF-4F63-5BE0-6759-BD00E0AA8F69}"/>
              </a:ext>
            </a:extLst>
          </p:cNvPr>
          <p:cNvSpPr txBox="1"/>
          <p:nvPr/>
        </p:nvSpPr>
        <p:spPr>
          <a:xfrm>
            <a:off x="8336912" y="5864610"/>
            <a:ext cx="1970063" cy="369332"/>
          </a:xfrm>
          <a:prstGeom prst="rect">
            <a:avLst/>
          </a:prstGeom>
          <a:noFill/>
        </p:spPr>
        <p:txBody>
          <a:bodyPr wrap="square" rtlCol="0">
            <a:spAutoFit/>
          </a:bodyPr>
          <a:lstStyle/>
          <a:p>
            <a:r>
              <a:rPr lang="en-IN"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Power BI Services</a:t>
            </a:r>
          </a:p>
        </p:txBody>
      </p:sp>
      <p:sp>
        <p:nvSpPr>
          <p:cNvPr id="3" name="Arrow: Right 2">
            <a:extLst>
              <a:ext uri="{FF2B5EF4-FFF2-40B4-BE49-F238E27FC236}">
                <a16:creationId xmlns:a16="http://schemas.microsoft.com/office/drawing/2014/main" id="{E5BA3CDA-5C36-5A89-CA08-819E77E2F825}"/>
              </a:ext>
            </a:extLst>
          </p:cNvPr>
          <p:cNvSpPr/>
          <p:nvPr/>
        </p:nvSpPr>
        <p:spPr>
          <a:xfrm>
            <a:off x="467872" y="959408"/>
            <a:ext cx="503678" cy="318358"/>
          </a:xfrm>
          <a:prstGeom prst="rightArrow">
            <a:avLst/>
          </a:prstGeom>
          <a:solidFill>
            <a:srgbClr val="FF0000"/>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55782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2605</TotalTime>
  <Words>1334</Words>
  <Application>Microsoft Office PowerPoint</Application>
  <PresentationFormat>Widescreen</PresentationFormat>
  <Paragraphs>183</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Century Gothic</vt:lpstr>
      <vt:lpstr>Consolas</vt:lpstr>
      <vt:lpstr>Times New Roman</vt:lpstr>
      <vt:lpstr>Mesh</vt:lpstr>
      <vt:lpstr>PowerPoint Presentation</vt:lpstr>
      <vt:lpstr>PowerPoint Presentation</vt:lpstr>
      <vt:lpstr>PowerPoint Presentation</vt:lpstr>
      <vt:lpstr>PowerPoint Presentation</vt:lpstr>
      <vt:lpstr>PowerPoint Presentation</vt:lpstr>
      <vt:lpstr>Overview of power BI desktop</vt:lpstr>
      <vt:lpstr>The data analysis process</vt:lpstr>
      <vt:lpstr> STEP 1: DEFINE THE QUESTION </vt:lpstr>
      <vt:lpstr>STEP 2: COLLECT THE DATA</vt:lpstr>
      <vt:lpstr>PowerPoint Presentation</vt:lpstr>
      <vt:lpstr>STEP 3: CLEAN THE DATA</vt:lpstr>
      <vt:lpstr>PowerPoint Presentation</vt:lpstr>
      <vt:lpstr>STEP 4:  Analyze THE DATA AND MODEL</vt:lpstr>
      <vt:lpstr>PowerPoint Presentation</vt:lpstr>
      <vt:lpstr>PowerPoint Presentation</vt:lpstr>
      <vt:lpstr>STEP 5: VISUALIZE THE DATA</vt:lpstr>
      <vt:lpstr>-: CREATING A DASHBOARD :-</vt:lpstr>
      <vt:lpstr>PowerPoint Presentation</vt:lpstr>
      <vt:lpstr>PowerPoint Presentation</vt:lpstr>
      <vt:lpstr>PowerPoint Presentation</vt:lpstr>
      <vt:lpstr>PowerPoint Presentation</vt:lpstr>
      <vt:lpstr>-:CONCLUSION:-</vt:lpstr>
      <vt:lpstr>-:REFERENCE:-</vt:lpstr>
      <vt:lpstr>THANKING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data analysis dashboard</dc:title>
  <dc:creator>Pallavi K.C</dc:creator>
  <cp:lastModifiedBy>Pallavi K.C</cp:lastModifiedBy>
  <cp:revision>116</cp:revision>
  <dcterms:created xsi:type="dcterms:W3CDTF">2022-09-29T02:03:39Z</dcterms:created>
  <dcterms:modified xsi:type="dcterms:W3CDTF">2023-01-09T16:32:50Z</dcterms:modified>
</cp:coreProperties>
</file>